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Lst>
  <p:sldSz cx="7556500" cy="10693400"/>
  <p:notesSz cx="7556500" cy="10693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25"/>
    <p:restoredTop sz="94717"/>
  </p:normalViewPr>
  <p:slideViewPr>
    <p:cSldViewPr>
      <p:cViewPr>
        <p:scale>
          <a:sx n="100" d="100"/>
          <a:sy n="100" d="100"/>
        </p:scale>
        <p:origin x="2850" y="-211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sz="255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5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50" b="1" i="0">
                <a:solidFill>
                  <a:schemeClr val="bg1"/>
                </a:solidFill>
                <a:latin typeface="Arial"/>
                <a:cs typeface="Arial"/>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5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0107003"/>
            <a:ext cx="7560309" cy="585470"/>
          </a:xfrm>
          <a:custGeom>
            <a:avLst/>
            <a:gdLst/>
            <a:ahLst/>
            <a:cxnLst/>
            <a:rect l="l" t="t" r="r" b="b"/>
            <a:pathLst>
              <a:path w="7560309" h="585470">
                <a:moveTo>
                  <a:pt x="7559992" y="0"/>
                </a:moveTo>
                <a:lnTo>
                  <a:pt x="0" y="0"/>
                </a:lnTo>
                <a:lnTo>
                  <a:pt x="0" y="585000"/>
                </a:lnTo>
                <a:lnTo>
                  <a:pt x="7559992" y="585000"/>
                </a:lnTo>
                <a:lnTo>
                  <a:pt x="7559992" y="0"/>
                </a:lnTo>
                <a:close/>
              </a:path>
            </a:pathLst>
          </a:custGeom>
          <a:solidFill>
            <a:srgbClr val="DCDCDC"/>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94149" y="1653153"/>
            <a:ext cx="3530600" cy="1396364"/>
          </a:xfrm>
          <a:prstGeom prst="rect">
            <a:avLst/>
          </a:prstGeom>
        </p:spPr>
        <p:txBody>
          <a:bodyPr wrap="square" lIns="0" tIns="0" rIns="0" bIns="0">
            <a:spAutoFit/>
          </a:bodyPr>
          <a:lstStyle>
            <a:lvl1pPr>
              <a:defRPr sz="2550" b="1" i="0">
                <a:solidFill>
                  <a:schemeClr val="bg1"/>
                </a:solidFill>
                <a:latin typeface="Arial"/>
                <a:cs typeface="Arial"/>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2/2/2026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8" name="TextBox 7">
            <a:extLst>
              <a:ext uri="{FF2B5EF4-FFF2-40B4-BE49-F238E27FC236}">
                <a16:creationId xmlns:a16="http://schemas.microsoft.com/office/drawing/2014/main" id="{B753DE69-3B92-B30E-C58E-7814B8326128}"/>
              </a:ext>
            </a:extLst>
          </p:cNvPr>
          <p:cNvSpPr txBox="1"/>
          <p:nvPr userDrawn="1">
            <p:extLst>
              <p:ext uri="{1162E1C5-73C7-4A58-AE30-91384D911F3F}">
                <p184:classification xmlns:p184="http://schemas.microsoft.com/office/powerpoint/2018/4/main" val="ftr"/>
              </p:ext>
            </p:extLst>
          </p:nvPr>
        </p:nvSpPr>
        <p:spPr>
          <a:xfrm>
            <a:off x="3355975" y="10365740"/>
            <a:ext cx="876300" cy="137160"/>
          </a:xfrm>
          <a:prstGeom prst="rect">
            <a:avLst/>
          </a:prstGeom>
        </p:spPr>
        <p:txBody>
          <a:bodyPr horzOverflow="overflow" lIns="0" tIns="0" rIns="0" bIns="0">
            <a:spAutoFit/>
          </a:bodyPr>
          <a:lstStyle/>
          <a:p>
            <a:pPr algn="l"/>
            <a:r>
              <a:rPr lang="en-US" sz="900">
                <a:solidFill>
                  <a:srgbClr val="008000">
                    <a:alpha val="50000"/>
                  </a:srgbClr>
                </a:solidFill>
                <a:latin typeface="arial" panose="020B0604020202020204" pitchFamily="34" charset="0"/>
                <a:cs typeface="arial" panose="020B0604020202020204" pitchFamily="34" charset="0"/>
              </a:rPr>
              <a:t>C1 - Internal use</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309410635"/>
              </p:ext>
            </p:extLst>
          </p:nvPr>
        </p:nvGraphicFramePr>
        <p:xfrm>
          <a:off x="288848" y="6768007"/>
          <a:ext cx="3451490" cy="3171615"/>
        </p:xfrm>
        <a:graphic>
          <a:graphicData uri="http://schemas.openxmlformats.org/drawingml/2006/table">
            <a:tbl>
              <a:tblPr firstRow="1" bandRow="1">
                <a:tableStyleId>{2D5ABB26-0587-4C30-8999-92F81FD0307C}</a:tableStyleId>
              </a:tblPr>
              <a:tblGrid>
                <a:gridCol w="161925">
                  <a:extLst>
                    <a:ext uri="{9D8B030D-6E8A-4147-A177-3AD203B41FA5}">
                      <a16:colId xmlns:a16="http://schemas.microsoft.com/office/drawing/2014/main" val="20000"/>
                    </a:ext>
                  </a:extLst>
                </a:gridCol>
                <a:gridCol w="1345565">
                  <a:extLst>
                    <a:ext uri="{9D8B030D-6E8A-4147-A177-3AD203B41FA5}">
                      <a16:colId xmlns:a16="http://schemas.microsoft.com/office/drawing/2014/main" val="20001"/>
                    </a:ext>
                  </a:extLst>
                </a:gridCol>
                <a:gridCol w="1944000">
                  <a:extLst>
                    <a:ext uri="{9D8B030D-6E8A-4147-A177-3AD203B41FA5}">
                      <a16:colId xmlns:a16="http://schemas.microsoft.com/office/drawing/2014/main" val="20002"/>
                    </a:ext>
                  </a:extLst>
                </a:gridCol>
              </a:tblGrid>
              <a:tr h="1017093">
                <a:tc>
                  <a:txBody>
                    <a:bodyPr/>
                    <a:lstStyle/>
                    <a:p>
                      <a:pPr>
                        <a:lnSpc>
                          <a:spcPct val="100000"/>
                        </a:lnSpc>
                      </a:pPr>
                      <a:endParaRPr sz="900">
                        <a:latin typeface="Times New Roman"/>
                        <a:cs typeface="Times New Roman"/>
                      </a:endParaRPr>
                    </a:p>
                  </a:txBody>
                  <a:tcPr marL="0" marR="0" marT="0" marB="0">
                    <a:lnR w="12700">
                      <a:solidFill>
                        <a:srgbClr val="009FE3"/>
                      </a:solidFill>
                      <a:prstDash val="solid"/>
                    </a:lnR>
                  </a:tcPr>
                </a:tc>
                <a:tc gridSpan="2">
                  <a:txBody>
                    <a:bodyPr/>
                    <a:lstStyle/>
                    <a:p>
                      <a:pPr marL="149860" marR="157480" lvl="0" indent="0" algn="l" defTabSz="914400" eaLnBrk="1" fontAlgn="auto" latinLnBrk="0" hangingPunct="1">
                        <a:lnSpc>
                          <a:spcPts val="1600"/>
                        </a:lnSpc>
                        <a:spcBef>
                          <a:spcPts val="0"/>
                        </a:spcBef>
                        <a:spcAft>
                          <a:spcPts val="0"/>
                        </a:spcAft>
                        <a:buClrTx/>
                        <a:buSzTx/>
                        <a:buFontTx/>
                        <a:buNone/>
                        <a:tabLst/>
                        <a:defRPr/>
                      </a:pPr>
                      <a:r>
                        <a:rPr lang="el-GR" sz="1600" spc="0" dirty="0">
                          <a:solidFill>
                            <a:srgbClr val="009FE3"/>
                          </a:solidFill>
                          <a:latin typeface="Arial"/>
                          <a:cs typeface="Arial"/>
                        </a:rPr>
                        <a:t>Ο ΚΑΡΚΙΝΟΣ ΕΙΝΑΙ ΣΗΜΕΡΑ ΜΙΑ ΑΠΟ ΤΙΣ ΜΕΓΑΛΥΤΕΡΕΣ ΠΡΟΚΛΗΣΕΙΣ</a:t>
                      </a:r>
                      <a:r>
                        <a:rPr sz="1600" spc="0" dirty="0">
                          <a:solidFill>
                            <a:srgbClr val="009FE3"/>
                          </a:solidFill>
                          <a:latin typeface="Arial"/>
                          <a:cs typeface="Arial"/>
                        </a:rPr>
                        <a:t> </a:t>
                      </a:r>
                      <a:r>
                        <a:rPr lang="el-GR" sz="1600" spc="0" dirty="0">
                          <a:solidFill>
                            <a:srgbClr val="009FE3"/>
                          </a:solidFill>
                          <a:latin typeface="Arial"/>
                          <a:cs typeface="Arial"/>
                        </a:rPr>
                        <a:t>ΣΤΟΝ ΤΟΜΕΑ ΤΗΣ ΔΗΜΟΣΙΑΣ ΥΓΕΙΑΣ</a:t>
                      </a:r>
                      <a:r>
                        <a:rPr sz="1600" spc="0" dirty="0">
                          <a:solidFill>
                            <a:srgbClr val="009FE3"/>
                          </a:solidFill>
                          <a:latin typeface="Arial"/>
                          <a:cs typeface="Arial"/>
                        </a:rPr>
                        <a:t>:</a:t>
                      </a:r>
                      <a:endParaRPr sz="1600" spc="0" dirty="0">
                        <a:latin typeface="Arial"/>
                        <a:cs typeface="Arial"/>
                      </a:endParaRPr>
                    </a:p>
                  </a:txBody>
                  <a:tcPr marL="0" marR="0" marT="133985" marB="0">
                    <a:lnL w="12700">
                      <a:solidFill>
                        <a:srgbClr val="009FE3"/>
                      </a:solidFill>
                      <a:prstDash val="solid"/>
                    </a:lnL>
                    <a:lnR w="12700">
                      <a:solidFill>
                        <a:srgbClr val="009FE3"/>
                      </a:solidFill>
                      <a:prstDash val="solid"/>
                    </a:lnR>
                    <a:lnT w="12700">
                      <a:solidFill>
                        <a:srgbClr val="009FE3"/>
                      </a:solidFill>
                      <a:prstDash val="solid"/>
                    </a:lnT>
                  </a:tcPr>
                </a:tc>
                <a:tc hMerge="1">
                  <a:txBody>
                    <a:bodyPr/>
                    <a:lstStyle/>
                    <a:p>
                      <a:endParaRPr/>
                    </a:p>
                  </a:txBody>
                  <a:tcPr marL="0" marR="0" marT="0" marB="0"/>
                </a:tc>
                <a:extLst>
                  <a:ext uri="{0D108BD9-81ED-4DB2-BD59-A6C34878D82A}">
                    <a16:rowId xmlns:a16="http://schemas.microsoft.com/office/drawing/2014/main" val="10000"/>
                  </a:ext>
                </a:extLst>
              </a:tr>
              <a:tr h="551772">
                <a:tc gridSpan="2">
                  <a:txBody>
                    <a:bodyPr/>
                    <a:lstStyle/>
                    <a:p>
                      <a:pPr marL="161925">
                        <a:lnSpc>
                          <a:spcPct val="100000"/>
                        </a:lnSpc>
                        <a:spcBef>
                          <a:spcPts val="525"/>
                        </a:spcBef>
                      </a:pPr>
                      <a:r>
                        <a:rPr sz="1400" b="1" spc="0" dirty="0">
                          <a:solidFill>
                            <a:srgbClr val="FFFFFF"/>
                          </a:solidFill>
                          <a:latin typeface="Arial"/>
                          <a:cs typeface="Arial"/>
                        </a:rPr>
                        <a:t>1 </a:t>
                      </a:r>
                      <a:r>
                        <a:rPr lang="el-GR" sz="1400" b="1" spc="0" dirty="0">
                          <a:solidFill>
                            <a:srgbClr val="FFFFFF"/>
                          </a:solidFill>
                          <a:latin typeface="Arial"/>
                          <a:cs typeface="Arial"/>
                        </a:rPr>
                        <a:t>ΣΤΟΥΣ</a:t>
                      </a:r>
                      <a:r>
                        <a:rPr sz="1400" b="1" spc="0" dirty="0">
                          <a:solidFill>
                            <a:srgbClr val="FFFFFF"/>
                          </a:solidFill>
                          <a:latin typeface="Arial"/>
                          <a:cs typeface="Arial"/>
                        </a:rPr>
                        <a:t> 5 </a:t>
                      </a:r>
                      <a:r>
                        <a:rPr lang="el-GR" sz="1400" spc="0" dirty="0">
                          <a:solidFill>
                            <a:srgbClr val="FFFFFF"/>
                          </a:solidFill>
                          <a:latin typeface="Arial"/>
                          <a:cs typeface="Arial"/>
                        </a:rPr>
                        <a:t>ΑΝΘΡΩΠΟΥΣ</a:t>
                      </a:r>
                      <a:endParaRPr sz="1400" spc="0" dirty="0">
                        <a:latin typeface="Arial"/>
                        <a:cs typeface="Arial"/>
                      </a:endParaRPr>
                    </a:p>
                  </a:txBody>
                  <a:tcPr marL="0" marR="0" marT="66675" marB="0" anchor="ctr">
                    <a:solidFill>
                      <a:srgbClr val="009FE3"/>
                    </a:solidFill>
                  </a:tcPr>
                </a:tc>
                <a:tc hMerge="1">
                  <a:txBody>
                    <a:bodyPr/>
                    <a:lstStyle/>
                    <a:p>
                      <a:endParaRPr/>
                    </a:p>
                  </a:txBody>
                  <a:tcPr marL="0" marR="0" marT="0" marB="0"/>
                </a:tc>
                <a:tc>
                  <a:txBody>
                    <a:bodyPr/>
                    <a:lstStyle/>
                    <a:p>
                      <a:pPr marL="87630" marR="102235">
                        <a:lnSpc>
                          <a:spcPct val="100000"/>
                        </a:lnSpc>
                        <a:spcBef>
                          <a:spcPts val="170"/>
                        </a:spcBef>
                      </a:pPr>
                      <a:r>
                        <a:rPr lang="el-GR" sz="1000" b="1" spc="0" dirty="0">
                          <a:latin typeface="Arial"/>
                          <a:cs typeface="Arial"/>
                        </a:rPr>
                        <a:t>θα διαγνωστεί με καρκίνο κάποια στιγμή στη ζωή του</a:t>
                      </a:r>
                      <a:r>
                        <a:rPr sz="825" b="1" spc="0" baseline="35353" dirty="0">
                          <a:latin typeface="Arial"/>
                          <a:cs typeface="Arial"/>
                        </a:rPr>
                        <a:t>(1)</a:t>
                      </a:r>
                      <a:endParaRPr sz="825" spc="0" baseline="35353" dirty="0">
                        <a:latin typeface="Arial"/>
                        <a:cs typeface="Arial"/>
                      </a:endParaRPr>
                    </a:p>
                  </a:txBody>
                  <a:tcPr marL="0" marR="0" marT="21590" marB="0" anchor="ctr">
                    <a:lnR w="12700">
                      <a:solidFill>
                        <a:srgbClr val="009FE3"/>
                      </a:solidFill>
                      <a:prstDash val="solid"/>
                    </a:lnR>
                  </a:tcPr>
                </a:tc>
                <a:extLst>
                  <a:ext uri="{0D108BD9-81ED-4DB2-BD59-A6C34878D82A}">
                    <a16:rowId xmlns:a16="http://schemas.microsoft.com/office/drawing/2014/main" val="10001"/>
                  </a:ext>
                </a:extLst>
              </a:tr>
              <a:tr h="138774">
                <a:tc>
                  <a:txBody>
                    <a:bodyPr/>
                    <a:lstStyle/>
                    <a:p>
                      <a:pPr>
                        <a:lnSpc>
                          <a:spcPct val="100000"/>
                        </a:lnSpc>
                      </a:pPr>
                      <a:endParaRPr sz="800" dirty="0">
                        <a:latin typeface="Times New Roman"/>
                        <a:cs typeface="Times New Roman"/>
                      </a:endParaRPr>
                    </a:p>
                  </a:txBody>
                  <a:tcPr marL="0" marR="0" marT="0" marB="0">
                    <a:lnR w="12700">
                      <a:solidFill>
                        <a:srgbClr val="009FE3"/>
                      </a:solidFill>
                      <a:prstDash val="solid"/>
                    </a:lnR>
                  </a:tcPr>
                </a:tc>
                <a:tc gridSpan="2">
                  <a:txBody>
                    <a:bodyPr/>
                    <a:lstStyle/>
                    <a:p>
                      <a:pPr>
                        <a:lnSpc>
                          <a:spcPct val="100000"/>
                        </a:lnSpc>
                      </a:pPr>
                      <a:endParaRPr sz="800">
                        <a:latin typeface="Times New Roman"/>
                        <a:cs typeface="Times New Roman"/>
                      </a:endParaRPr>
                    </a:p>
                  </a:txBody>
                  <a:tcPr marL="0" marR="0" marT="0" marB="0">
                    <a:lnL w="12700">
                      <a:solidFill>
                        <a:srgbClr val="009FE3"/>
                      </a:solidFill>
                      <a:prstDash val="solid"/>
                    </a:lnL>
                    <a:lnR w="12700">
                      <a:solidFill>
                        <a:srgbClr val="009FE3"/>
                      </a:solidFill>
                      <a:prstDash val="solid"/>
                    </a:lnR>
                  </a:tcPr>
                </a:tc>
                <a:tc hMerge="1">
                  <a:txBody>
                    <a:bodyPr/>
                    <a:lstStyle/>
                    <a:p>
                      <a:endParaRPr/>
                    </a:p>
                  </a:txBody>
                  <a:tcPr marL="0" marR="0" marT="0" marB="0"/>
                </a:tc>
                <a:extLst>
                  <a:ext uri="{0D108BD9-81ED-4DB2-BD59-A6C34878D82A}">
                    <a16:rowId xmlns:a16="http://schemas.microsoft.com/office/drawing/2014/main" val="10002"/>
                  </a:ext>
                </a:extLst>
              </a:tr>
              <a:tr h="447356">
                <a:tc gridSpan="2">
                  <a:txBody>
                    <a:bodyPr/>
                    <a:lstStyle/>
                    <a:p>
                      <a:pPr marL="77470">
                        <a:lnSpc>
                          <a:spcPct val="100000"/>
                        </a:lnSpc>
                        <a:spcBef>
                          <a:spcPts val="525"/>
                        </a:spcBef>
                      </a:pPr>
                      <a:r>
                        <a:rPr sz="1400" b="1" spc="0" dirty="0">
                          <a:solidFill>
                            <a:srgbClr val="FFFFFF"/>
                          </a:solidFill>
                          <a:latin typeface="Arial"/>
                          <a:cs typeface="Arial"/>
                        </a:rPr>
                        <a:t>+77% </a:t>
                      </a:r>
                      <a:r>
                        <a:rPr lang="el-GR" sz="1400" spc="0" dirty="0">
                          <a:solidFill>
                            <a:srgbClr val="FFFFFF"/>
                          </a:solidFill>
                          <a:latin typeface="Arial"/>
                          <a:cs typeface="Arial"/>
                        </a:rPr>
                        <a:t>ΑΥΞΗΣΗ</a:t>
                      </a:r>
                      <a:endParaRPr sz="1400" spc="0" dirty="0">
                        <a:latin typeface="Arial"/>
                        <a:cs typeface="Arial"/>
                      </a:endParaRPr>
                    </a:p>
                  </a:txBody>
                  <a:tcPr marL="0" marR="0" marT="66675" marB="0" anchor="ctr">
                    <a:solidFill>
                      <a:srgbClr val="009FE3"/>
                    </a:solidFill>
                  </a:tcPr>
                </a:tc>
                <a:tc hMerge="1">
                  <a:txBody>
                    <a:bodyPr/>
                    <a:lstStyle/>
                    <a:p>
                      <a:endParaRPr/>
                    </a:p>
                  </a:txBody>
                  <a:tcPr marL="0" marR="0" marT="0" marB="0"/>
                </a:tc>
                <a:tc>
                  <a:txBody>
                    <a:bodyPr/>
                    <a:lstStyle/>
                    <a:p>
                      <a:pPr marL="87630" marR="102235" lvl="0" indent="0" defTabSz="914400" eaLnBrk="1" fontAlgn="auto" latinLnBrk="0" hangingPunct="1">
                        <a:lnSpc>
                          <a:spcPct val="100000"/>
                        </a:lnSpc>
                        <a:spcBef>
                          <a:spcPts val="170"/>
                        </a:spcBef>
                        <a:spcAft>
                          <a:spcPts val="0"/>
                        </a:spcAft>
                        <a:buClrTx/>
                        <a:buSzTx/>
                        <a:buFontTx/>
                        <a:buNone/>
                        <a:tabLst/>
                        <a:defRPr/>
                      </a:pPr>
                      <a:r>
                        <a:rPr lang="el-GR" sz="1000" b="1" spc="0" dirty="0">
                          <a:latin typeface="Arial"/>
                          <a:cs typeface="Arial"/>
                        </a:rPr>
                        <a:t>στα κρούσματα καρκίνου έως το </a:t>
                      </a:r>
                      <a:r>
                        <a:rPr sz="1000" b="1" spc="0" dirty="0">
                          <a:latin typeface="Arial"/>
                          <a:cs typeface="Arial"/>
                        </a:rPr>
                        <a:t>2050</a:t>
                      </a:r>
                      <a:r>
                        <a:rPr lang="el-GR" sz="1000" b="1" spc="0" dirty="0">
                          <a:latin typeface="Arial"/>
                          <a:cs typeface="Arial"/>
                        </a:rPr>
                        <a:t>, σύμφωνα </a:t>
                      </a:r>
                    </a:p>
                    <a:p>
                      <a:pPr marL="87630" marR="102235" lvl="0" indent="0" defTabSz="914400" eaLnBrk="1" fontAlgn="auto" latinLnBrk="0" hangingPunct="1">
                        <a:lnSpc>
                          <a:spcPct val="100000"/>
                        </a:lnSpc>
                        <a:spcBef>
                          <a:spcPts val="0"/>
                        </a:spcBef>
                        <a:spcAft>
                          <a:spcPts val="0"/>
                        </a:spcAft>
                        <a:buClrTx/>
                        <a:buSzTx/>
                        <a:buFontTx/>
                        <a:buNone/>
                        <a:tabLst/>
                        <a:defRPr/>
                      </a:pPr>
                      <a:r>
                        <a:rPr lang="el-GR" sz="1000" b="1" spc="0" dirty="0">
                          <a:latin typeface="Arial"/>
                          <a:cs typeface="Arial"/>
                        </a:rPr>
                        <a:t>με εκτιμήσεις</a:t>
                      </a:r>
                      <a:r>
                        <a:rPr sz="825" b="1" spc="0" baseline="35353" dirty="0">
                          <a:latin typeface="Arial"/>
                          <a:cs typeface="Arial"/>
                        </a:rPr>
                        <a:t>(2)</a:t>
                      </a:r>
                      <a:endParaRPr sz="825" spc="0" baseline="35353" dirty="0">
                        <a:latin typeface="Arial"/>
                        <a:cs typeface="Arial"/>
                      </a:endParaRPr>
                    </a:p>
                  </a:txBody>
                  <a:tcPr marL="0" marR="0" marT="21590" marB="0">
                    <a:lnR w="12700">
                      <a:solidFill>
                        <a:srgbClr val="009FE3"/>
                      </a:solidFill>
                      <a:prstDash val="solid"/>
                    </a:lnR>
                  </a:tcPr>
                </a:tc>
                <a:extLst>
                  <a:ext uri="{0D108BD9-81ED-4DB2-BD59-A6C34878D82A}">
                    <a16:rowId xmlns:a16="http://schemas.microsoft.com/office/drawing/2014/main" val="10003"/>
                  </a:ext>
                </a:extLst>
              </a:tr>
              <a:tr h="985186">
                <a:tc>
                  <a:txBody>
                    <a:bodyPr/>
                    <a:lstStyle/>
                    <a:p>
                      <a:pPr>
                        <a:lnSpc>
                          <a:spcPct val="100000"/>
                        </a:lnSpc>
                      </a:pPr>
                      <a:endParaRPr sz="900">
                        <a:latin typeface="Times New Roman"/>
                        <a:cs typeface="Times New Roman"/>
                      </a:endParaRPr>
                    </a:p>
                  </a:txBody>
                  <a:tcPr marL="0" marR="0" marT="0" marB="0">
                    <a:lnR w="12700">
                      <a:solidFill>
                        <a:srgbClr val="009FE3"/>
                      </a:solidFill>
                      <a:prstDash val="solid"/>
                    </a:lnR>
                  </a:tcPr>
                </a:tc>
                <a:tc gridSpan="2">
                  <a:txBody>
                    <a:bodyPr/>
                    <a:lstStyle/>
                    <a:p>
                      <a:pPr marL="149860" marR="157480" algn="just">
                        <a:lnSpc>
                          <a:spcPct val="100000"/>
                        </a:lnSpc>
                      </a:pPr>
                      <a:r>
                        <a:rPr lang="el-GR" sz="900" spc="0" dirty="0">
                          <a:latin typeface="Arial"/>
                          <a:cs typeface="Arial"/>
                        </a:rPr>
                        <a:t>Ωστόσο, </a:t>
                      </a:r>
                      <a:r>
                        <a:rPr lang="el-GR" sz="900" b="1" spc="0" dirty="0">
                          <a:latin typeface="Arial"/>
                          <a:cs typeface="Arial"/>
                        </a:rPr>
                        <a:t>σε πολλές περιπτώσεις, ο καρκίνος μπορεί να προληφθεί ή και να θεραπευτεί </a:t>
                      </a:r>
                      <a:r>
                        <a:rPr lang="el-GR" sz="900" b="0" spc="0" dirty="0">
                          <a:latin typeface="Arial"/>
                          <a:cs typeface="Arial"/>
                        </a:rPr>
                        <a:t>αν ανιχνευθεί έγκαιρα </a:t>
                      </a:r>
                      <a:r>
                        <a:rPr lang="el-GR" sz="900" spc="0" dirty="0">
                          <a:latin typeface="Arial"/>
                          <a:cs typeface="Arial"/>
                        </a:rPr>
                        <a:t>και αντιμετωπιστεί αποτελεσματικά</a:t>
                      </a:r>
                      <a:r>
                        <a:rPr sz="750" spc="0" baseline="33333" dirty="0">
                          <a:latin typeface="Arial"/>
                          <a:cs typeface="Arial"/>
                        </a:rPr>
                        <a:t>(3)</a:t>
                      </a:r>
                      <a:r>
                        <a:rPr sz="900" spc="0" dirty="0">
                          <a:latin typeface="Arial"/>
                          <a:cs typeface="Arial"/>
                        </a:rPr>
                        <a:t>, </a:t>
                      </a:r>
                      <a:r>
                        <a:rPr lang="el-GR" sz="900" spc="0" dirty="0">
                          <a:latin typeface="Arial"/>
                          <a:cs typeface="Arial"/>
                        </a:rPr>
                        <a:t>κάτι που υπογραμμίζει την επιτακτική ανάγκη για πρόληψη και υποστηρικτική φροντίδα</a:t>
                      </a:r>
                      <a:r>
                        <a:rPr sz="900" spc="0" dirty="0">
                          <a:latin typeface="Arial"/>
                          <a:cs typeface="Arial"/>
                        </a:rPr>
                        <a:t>. </a:t>
                      </a:r>
                      <a:r>
                        <a:rPr lang="el-GR" sz="900" spc="0" dirty="0">
                          <a:latin typeface="Arial"/>
                          <a:cs typeface="Arial"/>
                        </a:rPr>
                        <a:t>Εκεί ακριβώς εστιάζει η δράση της </a:t>
                      </a:r>
                      <a:r>
                        <a:rPr sz="900" spc="0" dirty="0">
                          <a:latin typeface="Arial"/>
                          <a:cs typeface="Arial"/>
                        </a:rPr>
                        <a:t>La Roche-Posay.</a:t>
                      </a:r>
                    </a:p>
                  </a:txBody>
                  <a:tcPr marL="0" marR="0" marT="55880" marB="0">
                    <a:lnL w="12700">
                      <a:solidFill>
                        <a:srgbClr val="009FE3"/>
                      </a:solidFill>
                      <a:prstDash val="solid"/>
                    </a:lnL>
                    <a:lnR w="12700">
                      <a:solidFill>
                        <a:srgbClr val="009FE3"/>
                      </a:solidFill>
                      <a:prstDash val="solid"/>
                    </a:lnR>
                    <a:lnB w="12700">
                      <a:solidFill>
                        <a:srgbClr val="009FE3"/>
                      </a:solidFill>
                      <a:prstDash val="solid"/>
                    </a:lnB>
                  </a:tcPr>
                </a:tc>
                <a:tc hMerge="1">
                  <a:txBody>
                    <a:bodyPr/>
                    <a:lstStyle/>
                    <a:p>
                      <a:endParaRPr/>
                    </a:p>
                  </a:txBody>
                  <a:tcPr marL="0" marR="0" marT="0" marB="0"/>
                </a:tc>
                <a:extLst>
                  <a:ext uri="{0D108BD9-81ED-4DB2-BD59-A6C34878D82A}">
                    <a16:rowId xmlns:a16="http://schemas.microsoft.com/office/drawing/2014/main" val="10004"/>
                  </a:ext>
                </a:extLst>
              </a:tr>
            </a:tbl>
          </a:graphicData>
        </a:graphic>
      </p:graphicFrame>
      <p:grpSp>
        <p:nvGrpSpPr>
          <p:cNvPr id="3" name="object 3"/>
          <p:cNvGrpSpPr/>
          <p:nvPr/>
        </p:nvGrpSpPr>
        <p:grpSpPr>
          <a:xfrm>
            <a:off x="0" y="12"/>
            <a:ext cx="7560309" cy="5078095"/>
            <a:chOff x="0" y="12"/>
            <a:chExt cx="7560309" cy="5078095"/>
          </a:xfrm>
        </p:grpSpPr>
        <p:pic>
          <p:nvPicPr>
            <p:cNvPr id="4" name="object 4"/>
            <p:cNvPicPr/>
            <p:nvPr/>
          </p:nvPicPr>
          <p:blipFill>
            <a:blip r:embed="rId2" cstate="print"/>
            <a:stretch>
              <a:fillRect/>
            </a:stretch>
          </p:blipFill>
          <p:spPr>
            <a:xfrm>
              <a:off x="0" y="12"/>
              <a:ext cx="7559992" cy="5077714"/>
            </a:xfrm>
            <a:prstGeom prst="rect">
              <a:avLst/>
            </a:prstGeom>
          </p:spPr>
        </p:pic>
        <p:sp>
          <p:nvSpPr>
            <p:cNvPr id="5" name="object 5"/>
            <p:cNvSpPr/>
            <p:nvPr/>
          </p:nvSpPr>
          <p:spPr>
            <a:xfrm>
              <a:off x="4016832" y="285940"/>
              <a:ext cx="1120140" cy="285750"/>
            </a:xfrm>
            <a:custGeom>
              <a:avLst/>
              <a:gdLst/>
              <a:ahLst/>
              <a:cxnLst/>
              <a:rect l="l" t="t" r="r" b="b"/>
              <a:pathLst>
                <a:path w="1120139" h="285750">
                  <a:moveTo>
                    <a:pt x="219773" y="88074"/>
                  </a:moveTo>
                  <a:lnTo>
                    <a:pt x="213791" y="56565"/>
                  </a:lnTo>
                  <a:lnTo>
                    <a:pt x="200406" y="35725"/>
                  </a:lnTo>
                  <a:lnTo>
                    <a:pt x="196557" y="29756"/>
                  </a:lnTo>
                  <a:lnTo>
                    <a:pt x="181140" y="19304"/>
                  </a:lnTo>
                  <a:lnTo>
                    <a:pt x="181140" y="88074"/>
                  </a:lnTo>
                  <a:lnTo>
                    <a:pt x="177469" y="109296"/>
                  </a:lnTo>
                  <a:lnTo>
                    <a:pt x="167005" y="125984"/>
                  </a:lnTo>
                  <a:lnTo>
                    <a:pt x="150634" y="136918"/>
                  </a:lnTo>
                  <a:lnTo>
                    <a:pt x="129197" y="140830"/>
                  </a:lnTo>
                  <a:lnTo>
                    <a:pt x="38214" y="140830"/>
                  </a:lnTo>
                  <a:lnTo>
                    <a:pt x="38214" y="35725"/>
                  </a:lnTo>
                  <a:lnTo>
                    <a:pt x="129197" y="35725"/>
                  </a:lnTo>
                  <a:lnTo>
                    <a:pt x="149237" y="39585"/>
                  </a:lnTo>
                  <a:lnTo>
                    <a:pt x="165760" y="50380"/>
                  </a:lnTo>
                  <a:lnTo>
                    <a:pt x="176999" y="66929"/>
                  </a:lnTo>
                  <a:lnTo>
                    <a:pt x="181140" y="88074"/>
                  </a:lnTo>
                  <a:lnTo>
                    <a:pt x="181140" y="19304"/>
                  </a:lnTo>
                  <a:lnTo>
                    <a:pt x="169125" y="11137"/>
                  </a:lnTo>
                  <a:lnTo>
                    <a:pt x="132524" y="4152"/>
                  </a:lnTo>
                  <a:lnTo>
                    <a:pt x="0" y="4152"/>
                  </a:lnTo>
                  <a:lnTo>
                    <a:pt x="0" y="280847"/>
                  </a:lnTo>
                  <a:lnTo>
                    <a:pt x="38214" y="280847"/>
                  </a:lnTo>
                  <a:lnTo>
                    <a:pt x="38214" y="171983"/>
                  </a:lnTo>
                  <a:lnTo>
                    <a:pt x="132524" y="171983"/>
                  </a:lnTo>
                  <a:lnTo>
                    <a:pt x="169125" y="165011"/>
                  </a:lnTo>
                  <a:lnTo>
                    <a:pt x="196557" y="146392"/>
                  </a:lnTo>
                  <a:lnTo>
                    <a:pt x="200139" y="140830"/>
                  </a:lnTo>
                  <a:lnTo>
                    <a:pt x="213791" y="119595"/>
                  </a:lnTo>
                  <a:lnTo>
                    <a:pt x="219773" y="88074"/>
                  </a:lnTo>
                  <a:close/>
                </a:path>
                <a:path w="1120139" h="285750">
                  <a:moveTo>
                    <a:pt x="480275" y="142900"/>
                  </a:moveTo>
                  <a:lnTo>
                    <a:pt x="473811" y="98056"/>
                  </a:lnTo>
                  <a:lnTo>
                    <a:pt x="455536" y="58864"/>
                  </a:lnTo>
                  <a:lnTo>
                    <a:pt x="442061" y="44170"/>
                  </a:lnTo>
                  <a:lnTo>
                    <a:pt x="442061" y="142900"/>
                  </a:lnTo>
                  <a:lnTo>
                    <a:pt x="435241" y="186448"/>
                  </a:lnTo>
                  <a:lnTo>
                    <a:pt x="415886" y="221068"/>
                  </a:lnTo>
                  <a:lnTo>
                    <a:pt x="385610" y="243928"/>
                  </a:lnTo>
                  <a:lnTo>
                    <a:pt x="346087" y="252171"/>
                  </a:lnTo>
                  <a:lnTo>
                    <a:pt x="306489" y="243928"/>
                  </a:lnTo>
                  <a:lnTo>
                    <a:pt x="276085" y="221068"/>
                  </a:lnTo>
                  <a:lnTo>
                    <a:pt x="256590" y="186448"/>
                  </a:lnTo>
                  <a:lnTo>
                    <a:pt x="249707" y="142900"/>
                  </a:lnTo>
                  <a:lnTo>
                    <a:pt x="256590" y="99301"/>
                  </a:lnTo>
                  <a:lnTo>
                    <a:pt x="276085" y="64554"/>
                  </a:lnTo>
                  <a:lnTo>
                    <a:pt x="306489" y="41554"/>
                  </a:lnTo>
                  <a:lnTo>
                    <a:pt x="346087" y="33235"/>
                  </a:lnTo>
                  <a:lnTo>
                    <a:pt x="385610" y="41554"/>
                  </a:lnTo>
                  <a:lnTo>
                    <a:pt x="415886" y="64554"/>
                  </a:lnTo>
                  <a:lnTo>
                    <a:pt x="435241" y="99301"/>
                  </a:lnTo>
                  <a:lnTo>
                    <a:pt x="442061" y="142900"/>
                  </a:lnTo>
                  <a:lnTo>
                    <a:pt x="442061" y="44170"/>
                  </a:lnTo>
                  <a:lnTo>
                    <a:pt x="432041" y="33235"/>
                  </a:lnTo>
                  <a:lnTo>
                    <a:pt x="427062" y="27813"/>
                  </a:lnTo>
                  <a:lnTo>
                    <a:pt x="390029" y="7366"/>
                  </a:lnTo>
                  <a:lnTo>
                    <a:pt x="346087" y="0"/>
                  </a:lnTo>
                  <a:lnTo>
                    <a:pt x="302133" y="7366"/>
                  </a:lnTo>
                  <a:lnTo>
                    <a:pt x="265112" y="27813"/>
                  </a:lnTo>
                  <a:lnTo>
                    <a:pt x="236639" y="58864"/>
                  </a:lnTo>
                  <a:lnTo>
                    <a:pt x="218351" y="98056"/>
                  </a:lnTo>
                  <a:lnTo>
                    <a:pt x="211899" y="142900"/>
                  </a:lnTo>
                  <a:lnTo>
                    <a:pt x="218351" y="187718"/>
                  </a:lnTo>
                  <a:lnTo>
                    <a:pt x="236639" y="226822"/>
                  </a:lnTo>
                  <a:lnTo>
                    <a:pt x="265112" y="257759"/>
                  </a:lnTo>
                  <a:lnTo>
                    <a:pt x="302133" y="278104"/>
                  </a:lnTo>
                  <a:lnTo>
                    <a:pt x="346087" y="285419"/>
                  </a:lnTo>
                  <a:lnTo>
                    <a:pt x="390029" y="278104"/>
                  </a:lnTo>
                  <a:lnTo>
                    <a:pt x="427062" y="257759"/>
                  </a:lnTo>
                  <a:lnTo>
                    <a:pt x="432193" y="252171"/>
                  </a:lnTo>
                  <a:lnTo>
                    <a:pt x="455536" y="226822"/>
                  </a:lnTo>
                  <a:lnTo>
                    <a:pt x="473811" y="187718"/>
                  </a:lnTo>
                  <a:lnTo>
                    <a:pt x="480275" y="142900"/>
                  </a:lnTo>
                  <a:close/>
                </a:path>
                <a:path w="1120139" h="285750">
                  <a:moveTo>
                    <a:pt x="696328" y="210223"/>
                  </a:moveTo>
                  <a:lnTo>
                    <a:pt x="678675" y="164630"/>
                  </a:lnTo>
                  <a:lnTo>
                    <a:pt x="607415" y="127127"/>
                  </a:lnTo>
                  <a:lnTo>
                    <a:pt x="566674" y="110451"/>
                  </a:lnTo>
                  <a:lnTo>
                    <a:pt x="541058" y="96901"/>
                  </a:lnTo>
                  <a:lnTo>
                    <a:pt x="527735" y="83197"/>
                  </a:lnTo>
                  <a:lnTo>
                    <a:pt x="523925" y="66065"/>
                  </a:lnTo>
                  <a:lnTo>
                    <a:pt x="527672" y="50177"/>
                  </a:lnTo>
                  <a:lnTo>
                    <a:pt x="539597" y="39941"/>
                  </a:lnTo>
                  <a:lnTo>
                    <a:pt x="560717" y="34455"/>
                  </a:lnTo>
                  <a:lnTo>
                    <a:pt x="592061" y="32829"/>
                  </a:lnTo>
                  <a:lnTo>
                    <a:pt x="614184" y="33655"/>
                  </a:lnTo>
                  <a:lnTo>
                    <a:pt x="637019" y="35991"/>
                  </a:lnTo>
                  <a:lnTo>
                    <a:pt x="659701" y="39662"/>
                  </a:lnTo>
                  <a:lnTo>
                    <a:pt x="681380" y="44462"/>
                  </a:lnTo>
                  <a:lnTo>
                    <a:pt x="688441" y="14135"/>
                  </a:lnTo>
                  <a:lnTo>
                    <a:pt x="665886" y="8242"/>
                  </a:lnTo>
                  <a:lnTo>
                    <a:pt x="640448" y="3797"/>
                  </a:lnTo>
                  <a:lnTo>
                    <a:pt x="614705" y="990"/>
                  </a:lnTo>
                  <a:lnTo>
                    <a:pt x="591223" y="12"/>
                  </a:lnTo>
                  <a:lnTo>
                    <a:pt x="546049" y="3962"/>
                  </a:lnTo>
                  <a:lnTo>
                    <a:pt x="513118" y="16052"/>
                  </a:lnTo>
                  <a:lnTo>
                    <a:pt x="492950" y="36639"/>
                  </a:lnTo>
                  <a:lnTo>
                    <a:pt x="486117" y="66065"/>
                  </a:lnTo>
                  <a:lnTo>
                    <a:pt x="490880" y="94145"/>
                  </a:lnTo>
                  <a:lnTo>
                    <a:pt x="506831" y="116217"/>
                  </a:lnTo>
                  <a:lnTo>
                    <a:pt x="536409" y="135343"/>
                  </a:lnTo>
                  <a:lnTo>
                    <a:pt x="582079" y="154546"/>
                  </a:lnTo>
                  <a:lnTo>
                    <a:pt x="620661" y="170103"/>
                  </a:lnTo>
                  <a:lnTo>
                    <a:pt x="643978" y="183273"/>
                  </a:lnTo>
                  <a:lnTo>
                    <a:pt x="655459" y="196215"/>
                  </a:lnTo>
                  <a:lnTo>
                    <a:pt x="658533" y="211061"/>
                  </a:lnTo>
                  <a:lnTo>
                    <a:pt x="653808" y="227952"/>
                  </a:lnTo>
                  <a:lnTo>
                    <a:pt x="640041" y="241236"/>
                  </a:lnTo>
                  <a:lnTo>
                    <a:pt x="617867" y="249910"/>
                  </a:lnTo>
                  <a:lnTo>
                    <a:pt x="587895" y="253022"/>
                  </a:lnTo>
                  <a:lnTo>
                    <a:pt x="563029" y="251599"/>
                  </a:lnTo>
                  <a:lnTo>
                    <a:pt x="537006" y="247611"/>
                  </a:lnTo>
                  <a:lnTo>
                    <a:pt x="510654" y="241452"/>
                  </a:lnTo>
                  <a:lnTo>
                    <a:pt x="484860" y="233489"/>
                  </a:lnTo>
                  <a:lnTo>
                    <a:pt x="476567" y="262991"/>
                  </a:lnTo>
                  <a:lnTo>
                    <a:pt x="504545" y="272796"/>
                  </a:lnTo>
                  <a:lnTo>
                    <a:pt x="532803" y="279806"/>
                  </a:lnTo>
                  <a:lnTo>
                    <a:pt x="560971" y="284010"/>
                  </a:lnTo>
                  <a:lnTo>
                    <a:pt x="588733" y="285419"/>
                  </a:lnTo>
                  <a:lnTo>
                    <a:pt x="633234" y="279857"/>
                  </a:lnTo>
                  <a:lnTo>
                    <a:pt x="667143" y="264337"/>
                  </a:lnTo>
                  <a:lnTo>
                    <a:pt x="688746" y="240550"/>
                  </a:lnTo>
                  <a:lnTo>
                    <a:pt x="696328" y="210223"/>
                  </a:lnTo>
                  <a:close/>
                </a:path>
                <a:path w="1120139" h="285750">
                  <a:moveTo>
                    <a:pt x="934389" y="280847"/>
                  </a:moveTo>
                  <a:lnTo>
                    <a:pt x="906132" y="210629"/>
                  </a:lnTo>
                  <a:lnTo>
                    <a:pt x="894270" y="181140"/>
                  </a:lnTo>
                  <a:lnTo>
                    <a:pt x="858367" y="91922"/>
                  </a:lnTo>
                  <a:lnTo>
                    <a:pt x="858367" y="181140"/>
                  </a:lnTo>
                  <a:lnTo>
                    <a:pt x="755738" y="181140"/>
                  </a:lnTo>
                  <a:lnTo>
                    <a:pt x="807262" y="45707"/>
                  </a:lnTo>
                  <a:lnTo>
                    <a:pt x="858367" y="181140"/>
                  </a:lnTo>
                  <a:lnTo>
                    <a:pt x="858367" y="91922"/>
                  </a:lnTo>
                  <a:lnTo>
                    <a:pt x="839774" y="45707"/>
                  </a:lnTo>
                  <a:lnTo>
                    <a:pt x="823048" y="4152"/>
                  </a:lnTo>
                  <a:lnTo>
                    <a:pt x="791057" y="4152"/>
                  </a:lnTo>
                  <a:lnTo>
                    <a:pt x="679716" y="280847"/>
                  </a:lnTo>
                  <a:lnTo>
                    <a:pt x="717537" y="280847"/>
                  </a:lnTo>
                  <a:lnTo>
                    <a:pt x="745363" y="210629"/>
                  </a:lnTo>
                  <a:lnTo>
                    <a:pt x="869162" y="210629"/>
                  </a:lnTo>
                  <a:lnTo>
                    <a:pt x="896594" y="280847"/>
                  </a:lnTo>
                  <a:lnTo>
                    <a:pt x="934389" y="280847"/>
                  </a:lnTo>
                  <a:close/>
                </a:path>
                <a:path w="1120139" h="285750">
                  <a:moveTo>
                    <a:pt x="1119708" y="4165"/>
                  </a:moveTo>
                  <a:lnTo>
                    <a:pt x="1080236" y="4165"/>
                  </a:lnTo>
                  <a:lnTo>
                    <a:pt x="995070" y="135445"/>
                  </a:lnTo>
                  <a:lnTo>
                    <a:pt x="909497" y="4165"/>
                  </a:lnTo>
                  <a:lnTo>
                    <a:pt x="870026" y="4165"/>
                  </a:lnTo>
                  <a:lnTo>
                    <a:pt x="975956" y="169506"/>
                  </a:lnTo>
                  <a:lnTo>
                    <a:pt x="975956" y="280847"/>
                  </a:lnTo>
                  <a:lnTo>
                    <a:pt x="1014183" y="280847"/>
                  </a:lnTo>
                  <a:lnTo>
                    <a:pt x="1014183" y="169506"/>
                  </a:lnTo>
                  <a:lnTo>
                    <a:pt x="1119708" y="4165"/>
                  </a:lnTo>
                  <a:close/>
                </a:path>
              </a:pathLst>
            </a:custGeom>
            <a:solidFill>
              <a:srgbClr val="FFFFFF"/>
            </a:solidFill>
          </p:spPr>
          <p:txBody>
            <a:bodyPr wrap="square" lIns="0" tIns="0" rIns="0" bIns="0" rtlCol="0"/>
            <a:lstStyle/>
            <a:p>
              <a:endParaRPr/>
            </a:p>
          </p:txBody>
        </p:sp>
        <p:pic>
          <p:nvPicPr>
            <p:cNvPr id="6" name="object 6"/>
            <p:cNvPicPr/>
            <p:nvPr/>
          </p:nvPicPr>
          <p:blipFill>
            <a:blip r:embed="rId3" cstate="print"/>
            <a:stretch>
              <a:fillRect/>
            </a:stretch>
          </p:blipFill>
          <p:spPr>
            <a:xfrm>
              <a:off x="3618585" y="12483"/>
              <a:ext cx="397357" cy="554926"/>
            </a:xfrm>
            <a:prstGeom prst="rect">
              <a:avLst/>
            </a:prstGeom>
          </p:spPr>
        </p:pic>
        <p:sp>
          <p:nvSpPr>
            <p:cNvPr id="7" name="object 7"/>
            <p:cNvSpPr/>
            <p:nvPr/>
          </p:nvSpPr>
          <p:spPr>
            <a:xfrm>
              <a:off x="2244864" y="285940"/>
              <a:ext cx="2665095" cy="468630"/>
            </a:xfrm>
            <a:custGeom>
              <a:avLst/>
              <a:gdLst/>
              <a:ahLst/>
              <a:cxnLst/>
              <a:rect l="l" t="t" r="r" b="b"/>
              <a:pathLst>
                <a:path w="2665095" h="468630">
                  <a:moveTo>
                    <a:pt x="425437" y="280847"/>
                  </a:moveTo>
                  <a:lnTo>
                    <a:pt x="397179" y="210629"/>
                  </a:lnTo>
                  <a:lnTo>
                    <a:pt x="385305" y="181140"/>
                  </a:lnTo>
                  <a:lnTo>
                    <a:pt x="349415" y="91948"/>
                  </a:lnTo>
                  <a:lnTo>
                    <a:pt x="349415" y="181140"/>
                  </a:lnTo>
                  <a:lnTo>
                    <a:pt x="246786" y="181140"/>
                  </a:lnTo>
                  <a:lnTo>
                    <a:pt x="298310" y="45707"/>
                  </a:lnTo>
                  <a:lnTo>
                    <a:pt x="349415" y="181140"/>
                  </a:lnTo>
                  <a:lnTo>
                    <a:pt x="349415" y="91948"/>
                  </a:lnTo>
                  <a:lnTo>
                    <a:pt x="330809" y="45707"/>
                  </a:lnTo>
                  <a:lnTo>
                    <a:pt x="314096" y="4152"/>
                  </a:lnTo>
                  <a:lnTo>
                    <a:pt x="282105" y="4152"/>
                  </a:lnTo>
                  <a:lnTo>
                    <a:pt x="179476" y="259207"/>
                  </a:lnTo>
                  <a:lnTo>
                    <a:pt x="179476" y="247827"/>
                  </a:lnTo>
                  <a:lnTo>
                    <a:pt x="38227" y="247827"/>
                  </a:lnTo>
                  <a:lnTo>
                    <a:pt x="38227" y="3987"/>
                  </a:lnTo>
                  <a:lnTo>
                    <a:pt x="0" y="3987"/>
                  </a:lnTo>
                  <a:lnTo>
                    <a:pt x="0" y="247827"/>
                  </a:lnTo>
                  <a:lnTo>
                    <a:pt x="0" y="280847"/>
                  </a:lnTo>
                  <a:lnTo>
                    <a:pt x="170764" y="280847"/>
                  </a:lnTo>
                  <a:lnTo>
                    <a:pt x="179476" y="280847"/>
                  </a:lnTo>
                  <a:lnTo>
                    <a:pt x="208572" y="280847"/>
                  </a:lnTo>
                  <a:lnTo>
                    <a:pt x="236410" y="210629"/>
                  </a:lnTo>
                  <a:lnTo>
                    <a:pt x="360210" y="210629"/>
                  </a:lnTo>
                  <a:lnTo>
                    <a:pt x="387629" y="280847"/>
                  </a:lnTo>
                  <a:lnTo>
                    <a:pt x="425437" y="280847"/>
                  </a:lnTo>
                  <a:close/>
                </a:path>
                <a:path w="2665095" h="468630">
                  <a:moveTo>
                    <a:pt x="647280" y="437921"/>
                  </a:moveTo>
                  <a:lnTo>
                    <a:pt x="634707" y="407695"/>
                  </a:lnTo>
                  <a:lnTo>
                    <a:pt x="631393" y="399719"/>
                  </a:lnTo>
                  <a:lnTo>
                    <a:pt x="622084" y="377355"/>
                  </a:lnTo>
                  <a:lnTo>
                    <a:pt x="622084" y="399719"/>
                  </a:lnTo>
                  <a:lnTo>
                    <a:pt x="575449" y="399719"/>
                  </a:lnTo>
                  <a:lnTo>
                    <a:pt x="598690" y="341541"/>
                  </a:lnTo>
                  <a:lnTo>
                    <a:pt x="622084" y="399719"/>
                  </a:lnTo>
                  <a:lnTo>
                    <a:pt x="622084" y="377355"/>
                  </a:lnTo>
                  <a:lnTo>
                    <a:pt x="607187" y="341541"/>
                  </a:lnTo>
                  <a:lnTo>
                    <a:pt x="602259" y="329679"/>
                  </a:lnTo>
                  <a:lnTo>
                    <a:pt x="595122" y="329679"/>
                  </a:lnTo>
                  <a:lnTo>
                    <a:pt x="551230" y="435571"/>
                  </a:lnTo>
                  <a:lnTo>
                    <a:pt x="551230" y="429018"/>
                  </a:lnTo>
                  <a:lnTo>
                    <a:pt x="494347" y="429018"/>
                  </a:lnTo>
                  <a:lnTo>
                    <a:pt x="494347" y="329958"/>
                  </a:lnTo>
                  <a:lnTo>
                    <a:pt x="484593" y="329958"/>
                  </a:lnTo>
                  <a:lnTo>
                    <a:pt x="484593" y="429018"/>
                  </a:lnTo>
                  <a:lnTo>
                    <a:pt x="484593" y="437908"/>
                  </a:lnTo>
                  <a:lnTo>
                    <a:pt x="550252" y="437908"/>
                  </a:lnTo>
                  <a:lnTo>
                    <a:pt x="560171" y="437921"/>
                  </a:lnTo>
                  <a:lnTo>
                    <a:pt x="572198" y="407695"/>
                  </a:lnTo>
                  <a:lnTo>
                    <a:pt x="625348" y="407695"/>
                  </a:lnTo>
                  <a:lnTo>
                    <a:pt x="637362" y="437921"/>
                  </a:lnTo>
                  <a:lnTo>
                    <a:pt x="647280" y="437921"/>
                  </a:lnTo>
                  <a:close/>
                </a:path>
                <a:path w="2665095" h="468630">
                  <a:moveTo>
                    <a:pt x="732777" y="407835"/>
                  </a:moveTo>
                  <a:lnTo>
                    <a:pt x="731570" y="399161"/>
                  </a:lnTo>
                  <a:lnTo>
                    <a:pt x="731545" y="398995"/>
                  </a:lnTo>
                  <a:lnTo>
                    <a:pt x="727798" y="391388"/>
                  </a:lnTo>
                  <a:lnTo>
                    <a:pt x="723023" y="386803"/>
                  </a:lnTo>
                  <a:lnTo>
                    <a:pt x="723023" y="407835"/>
                  </a:lnTo>
                  <a:lnTo>
                    <a:pt x="721309" y="417042"/>
                  </a:lnTo>
                  <a:lnTo>
                    <a:pt x="716470" y="423824"/>
                  </a:lnTo>
                  <a:lnTo>
                    <a:pt x="708964" y="428028"/>
                  </a:lnTo>
                  <a:lnTo>
                    <a:pt x="699287" y="429450"/>
                  </a:lnTo>
                  <a:lnTo>
                    <a:pt x="660781" y="429450"/>
                  </a:lnTo>
                  <a:lnTo>
                    <a:pt x="660781" y="386067"/>
                  </a:lnTo>
                  <a:lnTo>
                    <a:pt x="698969" y="386067"/>
                  </a:lnTo>
                  <a:lnTo>
                    <a:pt x="723023" y="407835"/>
                  </a:lnTo>
                  <a:lnTo>
                    <a:pt x="723023" y="386803"/>
                  </a:lnTo>
                  <a:lnTo>
                    <a:pt x="722261" y="386067"/>
                  </a:lnTo>
                  <a:lnTo>
                    <a:pt x="721461" y="385318"/>
                  </a:lnTo>
                  <a:lnTo>
                    <a:pt x="712457" y="381025"/>
                  </a:lnTo>
                  <a:lnTo>
                    <a:pt x="718096" y="377939"/>
                  </a:lnTo>
                  <a:lnTo>
                    <a:pt x="729526" y="357301"/>
                  </a:lnTo>
                  <a:lnTo>
                    <a:pt x="727354" y="345998"/>
                  </a:lnTo>
                  <a:lnTo>
                    <a:pt x="721474" y="338124"/>
                  </a:lnTo>
                  <a:lnTo>
                    <a:pt x="720839" y="337273"/>
                  </a:lnTo>
                  <a:lnTo>
                    <a:pt x="719607" y="336651"/>
                  </a:lnTo>
                  <a:lnTo>
                    <a:pt x="719607" y="358114"/>
                  </a:lnTo>
                  <a:lnTo>
                    <a:pt x="717575" y="367042"/>
                  </a:lnTo>
                  <a:lnTo>
                    <a:pt x="712050" y="373214"/>
                  </a:lnTo>
                  <a:lnTo>
                    <a:pt x="703986" y="376796"/>
                  </a:lnTo>
                  <a:lnTo>
                    <a:pt x="694258" y="377939"/>
                  </a:lnTo>
                  <a:lnTo>
                    <a:pt x="660781" y="377939"/>
                  </a:lnTo>
                  <a:lnTo>
                    <a:pt x="660781" y="338124"/>
                  </a:lnTo>
                  <a:lnTo>
                    <a:pt x="694905" y="338124"/>
                  </a:lnTo>
                  <a:lnTo>
                    <a:pt x="704938" y="339305"/>
                  </a:lnTo>
                  <a:lnTo>
                    <a:pt x="712749" y="342938"/>
                  </a:lnTo>
                  <a:lnTo>
                    <a:pt x="717804" y="349173"/>
                  </a:lnTo>
                  <a:lnTo>
                    <a:pt x="719607" y="358114"/>
                  </a:lnTo>
                  <a:lnTo>
                    <a:pt x="719607" y="336651"/>
                  </a:lnTo>
                  <a:lnTo>
                    <a:pt x="709917" y="331673"/>
                  </a:lnTo>
                  <a:lnTo>
                    <a:pt x="694588" y="329679"/>
                  </a:lnTo>
                  <a:lnTo>
                    <a:pt x="651027" y="329679"/>
                  </a:lnTo>
                  <a:lnTo>
                    <a:pt x="651027" y="437908"/>
                  </a:lnTo>
                  <a:lnTo>
                    <a:pt x="699947" y="437908"/>
                  </a:lnTo>
                  <a:lnTo>
                    <a:pt x="713930" y="435406"/>
                  </a:lnTo>
                  <a:lnTo>
                    <a:pt x="723112" y="429450"/>
                  </a:lnTo>
                  <a:lnTo>
                    <a:pt x="724230" y="428726"/>
                  </a:lnTo>
                  <a:lnTo>
                    <a:pt x="730605" y="419125"/>
                  </a:lnTo>
                  <a:lnTo>
                    <a:pt x="732777" y="407835"/>
                  </a:lnTo>
                  <a:close/>
                </a:path>
                <a:path w="2665095" h="468630">
                  <a:moveTo>
                    <a:pt x="737044" y="280847"/>
                  </a:moveTo>
                  <a:lnTo>
                    <a:pt x="654291" y="168262"/>
                  </a:lnTo>
                  <a:lnTo>
                    <a:pt x="650633" y="163271"/>
                  </a:lnTo>
                  <a:lnTo>
                    <a:pt x="675246" y="151561"/>
                  </a:lnTo>
                  <a:lnTo>
                    <a:pt x="689508" y="137515"/>
                  </a:lnTo>
                  <a:lnTo>
                    <a:pt x="693369" y="133718"/>
                  </a:lnTo>
                  <a:lnTo>
                    <a:pt x="704557" y="111455"/>
                  </a:lnTo>
                  <a:lnTo>
                    <a:pt x="708380" y="86410"/>
                  </a:lnTo>
                  <a:lnTo>
                    <a:pt x="702348" y="55333"/>
                  </a:lnTo>
                  <a:lnTo>
                    <a:pt x="689470" y="35725"/>
                  </a:lnTo>
                  <a:lnTo>
                    <a:pt x="685114" y="29083"/>
                  </a:lnTo>
                  <a:lnTo>
                    <a:pt x="669747" y="18846"/>
                  </a:lnTo>
                  <a:lnTo>
                    <a:pt x="669747" y="86410"/>
                  </a:lnTo>
                  <a:lnTo>
                    <a:pt x="666000" y="107378"/>
                  </a:lnTo>
                  <a:lnTo>
                    <a:pt x="655408" y="123494"/>
                  </a:lnTo>
                  <a:lnTo>
                    <a:pt x="638886" y="133858"/>
                  </a:lnTo>
                  <a:lnTo>
                    <a:pt x="617397" y="137515"/>
                  </a:lnTo>
                  <a:lnTo>
                    <a:pt x="525995" y="137515"/>
                  </a:lnTo>
                  <a:lnTo>
                    <a:pt x="525995" y="35725"/>
                  </a:lnTo>
                  <a:lnTo>
                    <a:pt x="617397" y="35725"/>
                  </a:lnTo>
                  <a:lnTo>
                    <a:pt x="637489" y="39331"/>
                  </a:lnTo>
                  <a:lnTo>
                    <a:pt x="654164" y="49542"/>
                  </a:lnTo>
                  <a:lnTo>
                    <a:pt x="665530" y="65519"/>
                  </a:lnTo>
                  <a:lnTo>
                    <a:pt x="669747" y="86410"/>
                  </a:lnTo>
                  <a:lnTo>
                    <a:pt x="669747" y="18846"/>
                  </a:lnTo>
                  <a:lnTo>
                    <a:pt x="657898" y="10934"/>
                  </a:lnTo>
                  <a:lnTo>
                    <a:pt x="621969" y="4152"/>
                  </a:lnTo>
                  <a:lnTo>
                    <a:pt x="487781" y="4152"/>
                  </a:lnTo>
                  <a:lnTo>
                    <a:pt x="487781" y="280847"/>
                  </a:lnTo>
                  <a:lnTo>
                    <a:pt x="525995" y="280847"/>
                  </a:lnTo>
                  <a:lnTo>
                    <a:pt x="525995" y="168262"/>
                  </a:lnTo>
                  <a:lnTo>
                    <a:pt x="609092" y="168262"/>
                  </a:lnTo>
                  <a:lnTo>
                    <a:pt x="691769" y="280847"/>
                  </a:lnTo>
                  <a:lnTo>
                    <a:pt x="737044" y="280847"/>
                  </a:lnTo>
                  <a:close/>
                </a:path>
                <a:path w="2665095" h="468630">
                  <a:moveTo>
                    <a:pt x="836472" y="383959"/>
                  </a:moveTo>
                  <a:lnTo>
                    <a:pt x="832777" y="362407"/>
                  </a:lnTo>
                  <a:lnTo>
                    <a:pt x="826719" y="352069"/>
                  </a:lnTo>
                  <a:lnTo>
                    <a:pt x="826719" y="383959"/>
                  </a:lnTo>
                  <a:lnTo>
                    <a:pt x="823696" y="402805"/>
                  </a:lnTo>
                  <a:lnTo>
                    <a:pt x="815225" y="417791"/>
                  </a:lnTo>
                  <a:lnTo>
                    <a:pt x="802182" y="427685"/>
                  </a:lnTo>
                  <a:lnTo>
                    <a:pt x="785444" y="431253"/>
                  </a:lnTo>
                  <a:lnTo>
                    <a:pt x="768718" y="427685"/>
                  </a:lnTo>
                  <a:lnTo>
                    <a:pt x="755675" y="417791"/>
                  </a:lnTo>
                  <a:lnTo>
                    <a:pt x="747191" y="402805"/>
                  </a:lnTo>
                  <a:lnTo>
                    <a:pt x="744169" y="383959"/>
                  </a:lnTo>
                  <a:lnTo>
                    <a:pt x="747191" y="365099"/>
                  </a:lnTo>
                  <a:lnTo>
                    <a:pt x="755675" y="350050"/>
                  </a:lnTo>
                  <a:lnTo>
                    <a:pt x="768718" y="340106"/>
                  </a:lnTo>
                  <a:lnTo>
                    <a:pt x="785444" y="336499"/>
                  </a:lnTo>
                  <a:lnTo>
                    <a:pt x="802182" y="340106"/>
                  </a:lnTo>
                  <a:lnTo>
                    <a:pt x="815225" y="350050"/>
                  </a:lnTo>
                  <a:lnTo>
                    <a:pt x="823696" y="365099"/>
                  </a:lnTo>
                  <a:lnTo>
                    <a:pt x="826719" y="383959"/>
                  </a:lnTo>
                  <a:lnTo>
                    <a:pt x="826719" y="352069"/>
                  </a:lnTo>
                  <a:lnTo>
                    <a:pt x="822363" y="344614"/>
                  </a:lnTo>
                  <a:lnTo>
                    <a:pt x="811555" y="336499"/>
                  </a:lnTo>
                  <a:lnTo>
                    <a:pt x="806246" y="332524"/>
                  </a:lnTo>
                  <a:lnTo>
                    <a:pt x="785444" y="328053"/>
                  </a:lnTo>
                  <a:lnTo>
                    <a:pt x="764654" y="332524"/>
                  </a:lnTo>
                  <a:lnTo>
                    <a:pt x="748538" y="344614"/>
                  </a:lnTo>
                  <a:lnTo>
                    <a:pt x="738111" y="362407"/>
                  </a:lnTo>
                  <a:lnTo>
                    <a:pt x="734415" y="383959"/>
                  </a:lnTo>
                  <a:lnTo>
                    <a:pt x="738111" y="405498"/>
                  </a:lnTo>
                  <a:lnTo>
                    <a:pt x="748538" y="423227"/>
                  </a:lnTo>
                  <a:lnTo>
                    <a:pt x="764654" y="435267"/>
                  </a:lnTo>
                  <a:lnTo>
                    <a:pt x="785444" y="439699"/>
                  </a:lnTo>
                  <a:lnTo>
                    <a:pt x="806246" y="435267"/>
                  </a:lnTo>
                  <a:lnTo>
                    <a:pt x="811606" y="431253"/>
                  </a:lnTo>
                  <a:lnTo>
                    <a:pt x="822363" y="423227"/>
                  </a:lnTo>
                  <a:lnTo>
                    <a:pt x="832777" y="405498"/>
                  </a:lnTo>
                  <a:lnTo>
                    <a:pt x="836472" y="383959"/>
                  </a:lnTo>
                  <a:close/>
                </a:path>
                <a:path w="2665095" h="468630">
                  <a:moveTo>
                    <a:pt x="1033487" y="437921"/>
                  </a:moveTo>
                  <a:lnTo>
                    <a:pt x="1020914" y="407695"/>
                  </a:lnTo>
                  <a:lnTo>
                    <a:pt x="1017587" y="399719"/>
                  </a:lnTo>
                  <a:lnTo>
                    <a:pt x="1008291" y="377367"/>
                  </a:lnTo>
                  <a:lnTo>
                    <a:pt x="1008291" y="399719"/>
                  </a:lnTo>
                  <a:lnTo>
                    <a:pt x="961656" y="399719"/>
                  </a:lnTo>
                  <a:lnTo>
                    <a:pt x="984897" y="341541"/>
                  </a:lnTo>
                  <a:lnTo>
                    <a:pt x="1008291" y="399719"/>
                  </a:lnTo>
                  <a:lnTo>
                    <a:pt x="1008291" y="377367"/>
                  </a:lnTo>
                  <a:lnTo>
                    <a:pt x="993394" y="341541"/>
                  </a:lnTo>
                  <a:lnTo>
                    <a:pt x="988466" y="329679"/>
                  </a:lnTo>
                  <a:lnTo>
                    <a:pt x="981329" y="329679"/>
                  </a:lnTo>
                  <a:lnTo>
                    <a:pt x="937679" y="434975"/>
                  </a:lnTo>
                  <a:lnTo>
                    <a:pt x="905141" y="390944"/>
                  </a:lnTo>
                  <a:lnTo>
                    <a:pt x="904430" y="389978"/>
                  </a:lnTo>
                  <a:lnTo>
                    <a:pt x="914692" y="385813"/>
                  </a:lnTo>
                  <a:lnTo>
                    <a:pt x="917994" y="382816"/>
                  </a:lnTo>
                  <a:lnTo>
                    <a:pt x="922235" y="378968"/>
                  </a:lnTo>
                  <a:lnTo>
                    <a:pt x="926896" y="370230"/>
                  </a:lnTo>
                  <a:lnTo>
                    <a:pt x="928484" y="360387"/>
                  </a:lnTo>
                  <a:lnTo>
                    <a:pt x="926299" y="348869"/>
                  </a:lnTo>
                  <a:lnTo>
                    <a:pt x="919924" y="339064"/>
                  </a:lnTo>
                  <a:lnTo>
                    <a:pt x="918730" y="338277"/>
                  </a:lnTo>
                  <a:lnTo>
                    <a:pt x="918730" y="360387"/>
                  </a:lnTo>
                  <a:lnTo>
                    <a:pt x="917155" y="369582"/>
                  </a:lnTo>
                  <a:lnTo>
                    <a:pt x="912609" y="376669"/>
                  </a:lnTo>
                  <a:lnTo>
                    <a:pt x="905357" y="381215"/>
                  </a:lnTo>
                  <a:lnTo>
                    <a:pt x="895654" y="382816"/>
                  </a:lnTo>
                  <a:lnTo>
                    <a:pt x="856488" y="382816"/>
                  </a:lnTo>
                  <a:lnTo>
                    <a:pt x="856488" y="338124"/>
                  </a:lnTo>
                  <a:lnTo>
                    <a:pt x="895654" y="338124"/>
                  </a:lnTo>
                  <a:lnTo>
                    <a:pt x="904468" y="339712"/>
                  </a:lnTo>
                  <a:lnTo>
                    <a:pt x="911821" y="344208"/>
                  </a:lnTo>
                  <a:lnTo>
                    <a:pt x="916863" y="351218"/>
                  </a:lnTo>
                  <a:lnTo>
                    <a:pt x="918730" y="360387"/>
                  </a:lnTo>
                  <a:lnTo>
                    <a:pt x="918730" y="338277"/>
                  </a:lnTo>
                  <a:lnTo>
                    <a:pt x="918514" y="338124"/>
                  </a:lnTo>
                  <a:lnTo>
                    <a:pt x="909624" y="332244"/>
                  </a:lnTo>
                  <a:lnTo>
                    <a:pt x="895654" y="329679"/>
                  </a:lnTo>
                  <a:lnTo>
                    <a:pt x="846734" y="329679"/>
                  </a:lnTo>
                  <a:lnTo>
                    <a:pt x="846734" y="437908"/>
                  </a:lnTo>
                  <a:lnTo>
                    <a:pt x="856488" y="437908"/>
                  </a:lnTo>
                  <a:lnTo>
                    <a:pt x="856488" y="390944"/>
                  </a:lnTo>
                  <a:lnTo>
                    <a:pt x="894194" y="390944"/>
                  </a:lnTo>
                  <a:lnTo>
                    <a:pt x="928814" y="437908"/>
                  </a:lnTo>
                  <a:lnTo>
                    <a:pt x="936459" y="437908"/>
                  </a:lnTo>
                  <a:lnTo>
                    <a:pt x="946378" y="437921"/>
                  </a:lnTo>
                  <a:lnTo>
                    <a:pt x="958405" y="407695"/>
                  </a:lnTo>
                  <a:lnTo>
                    <a:pt x="1011555" y="407695"/>
                  </a:lnTo>
                  <a:lnTo>
                    <a:pt x="1023569" y="437921"/>
                  </a:lnTo>
                  <a:lnTo>
                    <a:pt x="1033487" y="437921"/>
                  </a:lnTo>
                  <a:close/>
                </a:path>
                <a:path w="2665095" h="468630">
                  <a:moveTo>
                    <a:pt x="1101102" y="329234"/>
                  </a:moveTo>
                  <a:lnTo>
                    <a:pt x="1016927" y="329234"/>
                  </a:lnTo>
                  <a:lnTo>
                    <a:pt x="1016927" y="338124"/>
                  </a:lnTo>
                  <a:lnTo>
                    <a:pt x="1054138" y="338124"/>
                  </a:lnTo>
                  <a:lnTo>
                    <a:pt x="1054138" y="438454"/>
                  </a:lnTo>
                  <a:lnTo>
                    <a:pt x="1063891" y="438454"/>
                  </a:lnTo>
                  <a:lnTo>
                    <a:pt x="1063891" y="338124"/>
                  </a:lnTo>
                  <a:lnTo>
                    <a:pt x="1101102" y="338124"/>
                  </a:lnTo>
                  <a:lnTo>
                    <a:pt x="1101102" y="329234"/>
                  </a:lnTo>
                  <a:close/>
                </a:path>
                <a:path w="2665095" h="468630">
                  <a:moveTo>
                    <a:pt x="1196505" y="383959"/>
                  </a:moveTo>
                  <a:lnTo>
                    <a:pt x="1192809" y="362407"/>
                  </a:lnTo>
                  <a:lnTo>
                    <a:pt x="1186751" y="352069"/>
                  </a:lnTo>
                  <a:lnTo>
                    <a:pt x="1186751" y="383959"/>
                  </a:lnTo>
                  <a:lnTo>
                    <a:pt x="1183728" y="402805"/>
                  </a:lnTo>
                  <a:lnTo>
                    <a:pt x="1175258" y="417791"/>
                  </a:lnTo>
                  <a:lnTo>
                    <a:pt x="1162215" y="427685"/>
                  </a:lnTo>
                  <a:lnTo>
                    <a:pt x="1145476" y="431253"/>
                  </a:lnTo>
                  <a:lnTo>
                    <a:pt x="1128750" y="427685"/>
                  </a:lnTo>
                  <a:lnTo>
                    <a:pt x="1115707" y="417791"/>
                  </a:lnTo>
                  <a:lnTo>
                    <a:pt x="1107224" y="402805"/>
                  </a:lnTo>
                  <a:lnTo>
                    <a:pt x="1104201" y="383959"/>
                  </a:lnTo>
                  <a:lnTo>
                    <a:pt x="1107224" y="365099"/>
                  </a:lnTo>
                  <a:lnTo>
                    <a:pt x="1115707" y="350050"/>
                  </a:lnTo>
                  <a:lnTo>
                    <a:pt x="1128750" y="340106"/>
                  </a:lnTo>
                  <a:lnTo>
                    <a:pt x="1145476" y="336499"/>
                  </a:lnTo>
                  <a:lnTo>
                    <a:pt x="1162215" y="340106"/>
                  </a:lnTo>
                  <a:lnTo>
                    <a:pt x="1175258" y="350050"/>
                  </a:lnTo>
                  <a:lnTo>
                    <a:pt x="1183728" y="365099"/>
                  </a:lnTo>
                  <a:lnTo>
                    <a:pt x="1186751" y="383959"/>
                  </a:lnTo>
                  <a:lnTo>
                    <a:pt x="1186751" y="352069"/>
                  </a:lnTo>
                  <a:lnTo>
                    <a:pt x="1182395" y="344614"/>
                  </a:lnTo>
                  <a:lnTo>
                    <a:pt x="1171587" y="336499"/>
                  </a:lnTo>
                  <a:lnTo>
                    <a:pt x="1166279" y="332524"/>
                  </a:lnTo>
                  <a:lnTo>
                    <a:pt x="1145476" y="328053"/>
                  </a:lnTo>
                  <a:lnTo>
                    <a:pt x="1124686" y="332524"/>
                  </a:lnTo>
                  <a:lnTo>
                    <a:pt x="1108570" y="344614"/>
                  </a:lnTo>
                  <a:lnTo>
                    <a:pt x="1098156" y="362407"/>
                  </a:lnTo>
                  <a:lnTo>
                    <a:pt x="1094447" y="383959"/>
                  </a:lnTo>
                  <a:lnTo>
                    <a:pt x="1098156" y="405498"/>
                  </a:lnTo>
                  <a:lnTo>
                    <a:pt x="1108570" y="423227"/>
                  </a:lnTo>
                  <a:lnTo>
                    <a:pt x="1124686" y="435267"/>
                  </a:lnTo>
                  <a:lnTo>
                    <a:pt x="1145476" y="439699"/>
                  </a:lnTo>
                  <a:lnTo>
                    <a:pt x="1166279" y="435267"/>
                  </a:lnTo>
                  <a:lnTo>
                    <a:pt x="1171638" y="431253"/>
                  </a:lnTo>
                  <a:lnTo>
                    <a:pt x="1182395" y="423227"/>
                  </a:lnTo>
                  <a:lnTo>
                    <a:pt x="1192809" y="405498"/>
                  </a:lnTo>
                  <a:lnTo>
                    <a:pt x="1196505" y="383959"/>
                  </a:lnTo>
                  <a:close/>
                </a:path>
                <a:path w="2665095" h="468630">
                  <a:moveTo>
                    <a:pt x="1208608" y="10388"/>
                  </a:moveTo>
                  <a:lnTo>
                    <a:pt x="1191488" y="5613"/>
                  </a:lnTo>
                  <a:lnTo>
                    <a:pt x="1174127" y="2400"/>
                  </a:lnTo>
                  <a:lnTo>
                    <a:pt x="1156157" y="584"/>
                  </a:lnTo>
                  <a:lnTo>
                    <a:pt x="1137158" y="12"/>
                  </a:lnTo>
                  <a:lnTo>
                    <a:pt x="1086916" y="7213"/>
                  </a:lnTo>
                  <a:lnTo>
                    <a:pt x="1044613" y="27317"/>
                  </a:lnTo>
                  <a:lnTo>
                    <a:pt x="1012101" y="58064"/>
                  </a:lnTo>
                  <a:lnTo>
                    <a:pt x="991222" y="97205"/>
                  </a:lnTo>
                  <a:lnTo>
                    <a:pt x="984478" y="138684"/>
                  </a:lnTo>
                  <a:lnTo>
                    <a:pt x="978623" y="98056"/>
                  </a:lnTo>
                  <a:lnTo>
                    <a:pt x="960348" y="58864"/>
                  </a:lnTo>
                  <a:lnTo>
                    <a:pt x="946873" y="44183"/>
                  </a:lnTo>
                  <a:lnTo>
                    <a:pt x="946873" y="142900"/>
                  </a:lnTo>
                  <a:lnTo>
                    <a:pt x="940054" y="186448"/>
                  </a:lnTo>
                  <a:lnTo>
                    <a:pt x="920699" y="221068"/>
                  </a:lnTo>
                  <a:lnTo>
                    <a:pt x="890435" y="243928"/>
                  </a:lnTo>
                  <a:lnTo>
                    <a:pt x="850900" y="252171"/>
                  </a:lnTo>
                  <a:lnTo>
                    <a:pt x="811301" y="243928"/>
                  </a:lnTo>
                  <a:lnTo>
                    <a:pt x="780897" y="221068"/>
                  </a:lnTo>
                  <a:lnTo>
                    <a:pt x="761390" y="186448"/>
                  </a:lnTo>
                  <a:lnTo>
                    <a:pt x="754519" y="142900"/>
                  </a:lnTo>
                  <a:lnTo>
                    <a:pt x="761390" y="99301"/>
                  </a:lnTo>
                  <a:lnTo>
                    <a:pt x="780897" y="64554"/>
                  </a:lnTo>
                  <a:lnTo>
                    <a:pt x="811301" y="41554"/>
                  </a:lnTo>
                  <a:lnTo>
                    <a:pt x="850900" y="33235"/>
                  </a:lnTo>
                  <a:lnTo>
                    <a:pt x="890435" y="41554"/>
                  </a:lnTo>
                  <a:lnTo>
                    <a:pt x="920699" y="64554"/>
                  </a:lnTo>
                  <a:lnTo>
                    <a:pt x="940054" y="99301"/>
                  </a:lnTo>
                  <a:lnTo>
                    <a:pt x="946873" y="142900"/>
                  </a:lnTo>
                  <a:lnTo>
                    <a:pt x="946873" y="44183"/>
                  </a:lnTo>
                  <a:lnTo>
                    <a:pt x="936840" y="33235"/>
                  </a:lnTo>
                  <a:lnTo>
                    <a:pt x="931875" y="27813"/>
                  </a:lnTo>
                  <a:lnTo>
                    <a:pt x="894842" y="7366"/>
                  </a:lnTo>
                  <a:lnTo>
                    <a:pt x="850900" y="0"/>
                  </a:lnTo>
                  <a:lnTo>
                    <a:pt x="806945" y="7366"/>
                  </a:lnTo>
                  <a:lnTo>
                    <a:pt x="769924" y="27813"/>
                  </a:lnTo>
                  <a:lnTo>
                    <a:pt x="741451" y="58864"/>
                  </a:lnTo>
                  <a:lnTo>
                    <a:pt x="723163" y="98056"/>
                  </a:lnTo>
                  <a:lnTo>
                    <a:pt x="716711" y="142900"/>
                  </a:lnTo>
                  <a:lnTo>
                    <a:pt x="723163" y="187718"/>
                  </a:lnTo>
                  <a:lnTo>
                    <a:pt x="741451" y="226822"/>
                  </a:lnTo>
                  <a:lnTo>
                    <a:pt x="769924" y="257759"/>
                  </a:lnTo>
                  <a:lnTo>
                    <a:pt x="806945" y="278104"/>
                  </a:lnTo>
                  <a:lnTo>
                    <a:pt x="850900" y="285419"/>
                  </a:lnTo>
                  <a:lnTo>
                    <a:pt x="894842" y="278104"/>
                  </a:lnTo>
                  <a:lnTo>
                    <a:pt x="931875" y="257759"/>
                  </a:lnTo>
                  <a:lnTo>
                    <a:pt x="937006" y="252171"/>
                  </a:lnTo>
                  <a:lnTo>
                    <a:pt x="960348" y="226822"/>
                  </a:lnTo>
                  <a:lnTo>
                    <a:pt x="978623" y="187718"/>
                  </a:lnTo>
                  <a:lnTo>
                    <a:pt x="984529" y="146710"/>
                  </a:lnTo>
                  <a:lnTo>
                    <a:pt x="991222" y="187833"/>
                  </a:lnTo>
                  <a:lnTo>
                    <a:pt x="1012101" y="227088"/>
                  </a:lnTo>
                  <a:lnTo>
                    <a:pt x="1044613" y="257962"/>
                  </a:lnTo>
                  <a:lnTo>
                    <a:pt x="1086916" y="278168"/>
                  </a:lnTo>
                  <a:lnTo>
                    <a:pt x="1137158" y="285419"/>
                  </a:lnTo>
                  <a:lnTo>
                    <a:pt x="1155509" y="284657"/>
                  </a:lnTo>
                  <a:lnTo>
                    <a:pt x="1173619" y="282511"/>
                  </a:lnTo>
                  <a:lnTo>
                    <a:pt x="1191260" y="279107"/>
                  </a:lnTo>
                  <a:lnTo>
                    <a:pt x="1208201" y="274624"/>
                  </a:lnTo>
                  <a:lnTo>
                    <a:pt x="1200721" y="243878"/>
                  </a:lnTo>
                  <a:lnTo>
                    <a:pt x="1184109" y="247446"/>
                  </a:lnTo>
                  <a:lnTo>
                    <a:pt x="1168476" y="250050"/>
                  </a:lnTo>
                  <a:lnTo>
                    <a:pt x="1153693" y="251637"/>
                  </a:lnTo>
                  <a:lnTo>
                    <a:pt x="1139647" y="252183"/>
                  </a:lnTo>
                  <a:lnTo>
                    <a:pt x="1090955" y="244157"/>
                  </a:lnTo>
                  <a:lnTo>
                    <a:pt x="1053909" y="221640"/>
                  </a:lnTo>
                  <a:lnTo>
                    <a:pt x="1030351" y="186982"/>
                  </a:lnTo>
                  <a:lnTo>
                    <a:pt x="1022083" y="142506"/>
                  </a:lnTo>
                  <a:lnTo>
                    <a:pt x="1030351" y="98094"/>
                  </a:lnTo>
                  <a:lnTo>
                    <a:pt x="1053909" y="63563"/>
                  </a:lnTo>
                  <a:lnTo>
                    <a:pt x="1090955" y="41198"/>
                  </a:lnTo>
                  <a:lnTo>
                    <a:pt x="1139647" y="33248"/>
                  </a:lnTo>
                  <a:lnTo>
                    <a:pt x="1155090" y="33769"/>
                  </a:lnTo>
                  <a:lnTo>
                    <a:pt x="1170965" y="35318"/>
                  </a:lnTo>
                  <a:lnTo>
                    <a:pt x="1186446" y="37795"/>
                  </a:lnTo>
                  <a:lnTo>
                    <a:pt x="1200721" y="41135"/>
                  </a:lnTo>
                  <a:lnTo>
                    <a:pt x="1208608" y="10388"/>
                  </a:lnTo>
                  <a:close/>
                </a:path>
                <a:path w="2665095" h="468630">
                  <a:moveTo>
                    <a:pt x="1217663" y="329679"/>
                  </a:moveTo>
                  <a:lnTo>
                    <a:pt x="1207909" y="329679"/>
                  </a:lnTo>
                  <a:lnTo>
                    <a:pt x="1207909" y="437908"/>
                  </a:lnTo>
                  <a:lnTo>
                    <a:pt x="1217663" y="437908"/>
                  </a:lnTo>
                  <a:lnTo>
                    <a:pt x="1217663" y="329679"/>
                  </a:lnTo>
                  <a:close/>
                </a:path>
                <a:path w="2665095" h="468630">
                  <a:moveTo>
                    <a:pt x="1329461" y="437908"/>
                  </a:moveTo>
                  <a:lnTo>
                    <a:pt x="1294752" y="390944"/>
                  </a:lnTo>
                  <a:lnTo>
                    <a:pt x="1294041" y="389978"/>
                  </a:lnTo>
                  <a:lnTo>
                    <a:pt x="1304302" y="385813"/>
                  </a:lnTo>
                  <a:lnTo>
                    <a:pt x="1307604" y="382816"/>
                  </a:lnTo>
                  <a:lnTo>
                    <a:pt x="1311859" y="378968"/>
                  </a:lnTo>
                  <a:lnTo>
                    <a:pt x="1316507" y="370230"/>
                  </a:lnTo>
                  <a:lnTo>
                    <a:pt x="1318094" y="360387"/>
                  </a:lnTo>
                  <a:lnTo>
                    <a:pt x="1315910" y="348869"/>
                  </a:lnTo>
                  <a:lnTo>
                    <a:pt x="1309547" y="339064"/>
                  </a:lnTo>
                  <a:lnTo>
                    <a:pt x="1308341" y="338277"/>
                  </a:lnTo>
                  <a:lnTo>
                    <a:pt x="1308341" y="360387"/>
                  </a:lnTo>
                  <a:lnTo>
                    <a:pt x="1306766" y="369582"/>
                  </a:lnTo>
                  <a:lnTo>
                    <a:pt x="1302232" y="376669"/>
                  </a:lnTo>
                  <a:lnTo>
                    <a:pt x="1294968" y="381215"/>
                  </a:lnTo>
                  <a:lnTo>
                    <a:pt x="1285265" y="382816"/>
                  </a:lnTo>
                  <a:lnTo>
                    <a:pt x="1246098" y="382816"/>
                  </a:lnTo>
                  <a:lnTo>
                    <a:pt x="1246098" y="338124"/>
                  </a:lnTo>
                  <a:lnTo>
                    <a:pt x="1285265" y="338124"/>
                  </a:lnTo>
                  <a:lnTo>
                    <a:pt x="1294079" y="339712"/>
                  </a:lnTo>
                  <a:lnTo>
                    <a:pt x="1301432" y="344208"/>
                  </a:lnTo>
                  <a:lnTo>
                    <a:pt x="1306474" y="351218"/>
                  </a:lnTo>
                  <a:lnTo>
                    <a:pt x="1308341" y="360387"/>
                  </a:lnTo>
                  <a:lnTo>
                    <a:pt x="1308341" y="338277"/>
                  </a:lnTo>
                  <a:lnTo>
                    <a:pt x="1308125" y="338124"/>
                  </a:lnTo>
                  <a:lnTo>
                    <a:pt x="1299235" y="332244"/>
                  </a:lnTo>
                  <a:lnTo>
                    <a:pt x="1285265" y="329679"/>
                  </a:lnTo>
                  <a:lnTo>
                    <a:pt x="1236345" y="329679"/>
                  </a:lnTo>
                  <a:lnTo>
                    <a:pt x="1236345" y="437908"/>
                  </a:lnTo>
                  <a:lnTo>
                    <a:pt x="1246098" y="437908"/>
                  </a:lnTo>
                  <a:lnTo>
                    <a:pt x="1246098" y="390944"/>
                  </a:lnTo>
                  <a:lnTo>
                    <a:pt x="1283804" y="390944"/>
                  </a:lnTo>
                  <a:lnTo>
                    <a:pt x="1318412" y="437908"/>
                  </a:lnTo>
                  <a:lnTo>
                    <a:pt x="1329461" y="437908"/>
                  </a:lnTo>
                  <a:close/>
                </a:path>
                <a:path w="2665095" h="468630">
                  <a:moveTo>
                    <a:pt x="1407172" y="329679"/>
                  </a:moveTo>
                  <a:lnTo>
                    <a:pt x="1335011" y="329679"/>
                  </a:lnTo>
                  <a:lnTo>
                    <a:pt x="1335011" y="437908"/>
                  </a:lnTo>
                  <a:lnTo>
                    <a:pt x="1407172" y="437908"/>
                  </a:lnTo>
                  <a:lnTo>
                    <a:pt x="1407172" y="429450"/>
                  </a:lnTo>
                  <a:lnTo>
                    <a:pt x="1344930" y="429450"/>
                  </a:lnTo>
                  <a:lnTo>
                    <a:pt x="1344930" y="386067"/>
                  </a:lnTo>
                  <a:lnTo>
                    <a:pt x="1403108" y="386067"/>
                  </a:lnTo>
                  <a:lnTo>
                    <a:pt x="1403108" y="377621"/>
                  </a:lnTo>
                  <a:lnTo>
                    <a:pt x="1344930" y="377621"/>
                  </a:lnTo>
                  <a:lnTo>
                    <a:pt x="1344930" y="338124"/>
                  </a:lnTo>
                  <a:lnTo>
                    <a:pt x="1407172" y="338124"/>
                  </a:lnTo>
                  <a:lnTo>
                    <a:pt x="1407172" y="329679"/>
                  </a:lnTo>
                  <a:close/>
                </a:path>
                <a:path w="2665095" h="468630">
                  <a:moveTo>
                    <a:pt x="1452918" y="3987"/>
                  </a:moveTo>
                  <a:lnTo>
                    <a:pt x="1414284" y="3987"/>
                  </a:lnTo>
                  <a:lnTo>
                    <a:pt x="1414284" y="122097"/>
                  </a:lnTo>
                  <a:lnTo>
                    <a:pt x="1270127" y="122097"/>
                  </a:lnTo>
                  <a:lnTo>
                    <a:pt x="1270127" y="3987"/>
                  </a:lnTo>
                  <a:lnTo>
                    <a:pt x="1231900" y="3987"/>
                  </a:lnTo>
                  <a:lnTo>
                    <a:pt x="1231900" y="122097"/>
                  </a:lnTo>
                  <a:lnTo>
                    <a:pt x="1231900" y="156387"/>
                  </a:lnTo>
                  <a:lnTo>
                    <a:pt x="1231900" y="280847"/>
                  </a:lnTo>
                  <a:lnTo>
                    <a:pt x="1270127" y="280847"/>
                  </a:lnTo>
                  <a:lnTo>
                    <a:pt x="1270127" y="156387"/>
                  </a:lnTo>
                  <a:lnTo>
                    <a:pt x="1414284" y="156387"/>
                  </a:lnTo>
                  <a:lnTo>
                    <a:pt x="1414284" y="280847"/>
                  </a:lnTo>
                  <a:lnTo>
                    <a:pt x="1452918" y="280847"/>
                  </a:lnTo>
                  <a:lnTo>
                    <a:pt x="1452918" y="156387"/>
                  </a:lnTo>
                  <a:lnTo>
                    <a:pt x="1452918" y="122097"/>
                  </a:lnTo>
                  <a:lnTo>
                    <a:pt x="1452918" y="3987"/>
                  </a:lnTo>
                  <a:close/>
                </a:path>
                <a:path w="2665095" h="468630">
                  <a:moveTo>
                    <a:pt x="1524355" y="383794"/>
                  </a:moveTo>
                  <a:lnTo>
                    <a:pt x="1519593" y="362178"/>
                  </a:lnTo>
                  <a:lnTo>
                    <a:pt x="1514449" y="355523"/>
                  </a:lnTo>
                  <a:lnTo>
                    <a:pt x="1514449" y="383794"/>
                  </a:lnTo>
                  <a:lnTo>
                    <a:pt x="1509953" y="403212"/>
                  </a:lnTo>
                  <a:lnTo>
                    <a:pt x="1498092" y="417537"/>
                  </a:lnTo>
                  <a:lnTo>
                    <a:pt x="1481328" y="426415"/>
                  </a:lnTo>
                  <a:lnTo>
                    <a:pt x="1462112" y="429450"/>
                  </a:lnTo>
                  <a:lnTo>
                    <a:pt x="1448777" y="429450"/>
                  </a:lnTo>
                  <a:lnTo>
                    <a:pt x="1448777" y="338124"/>
                  </a:lnTo>
                  <a:lnTo>
                    <a:pt x="1462112" y="338124"/>
                  </a:lnTo>
                  <a:lnTo>
                    <a:pt x="1481328" y="341172"/>
                  </a:lnTo>
                  <a:lnTo>
                    <a:pt x="1498092" y="350062"/>
                  </a:lnTo>
                  <a:lnTo>
                    <a:pt x="1509953" y="364388"/>
                  </a:lnTo>
                  <a:lnTo>
                    <a:pt x="1514449" y="383794"/>
                  </a:lnTo>
                  <a:lnTo>
                    <a:pt x="1514449" y="355523"/>
                  </a:lnTo>
                  <a:lnTo>
                    <a:pt x="1506347" y="345033"/>
                  </a:lnTo>
                  <a:lnTo>
                    <a:pt x="1493989" y="338124"/>
                  </a:lnTo>
                  <a:lnTo>
                    <a:pt x="1486166" y="333756"/>
                  </a:lnTo>
                  <a:lnTo>
                    <a:pt x="1460652" y="329679"/>
                  </a:lnTo>
                  <a:lnTo>
                    <a:pt x="1439037" y="329679"/>
                  </a:lnTo>
                  <a:lnTo>
                    <a:pt x="1439037" y="437908"/>
                  </a:lnTo>
                  <a:lnTo>
                    <a:pt x="1460652" y="437908"/>
                  </a:lnTo>
                  <a:lnTo>
                    <a:pt x="1486166" y="433844"/>
                  </a:lnTo>
                  <a:lnTo>
                    <a:pt x="1494015" y="429450"/>
                  </a:lnTo>
                  <a:lnTo>
                    <a:pt x="1506347" y="422554"/>
                  </a:lnTo>
                  <a:lnTo>
                    <a:pt x="1519593" y="405422"/>
                  </a:lnTo>
                  <a:lnTo>
                    <a:pt x="1524355" y="383794"/>
                  </a:lnTo>
                  <a:close/>
                </a:path>
                <a:path w="2665095" h="468630">
                  <a:moveTo>
                    <a:pt x="1604327" y="329679"/>
                  </a:moveTo>
                  <a:lnTo>
                    <a:pt x="1532178" y="329679"/>
                  </a:lnTo>
                  <a:lnTo>
                    <a:pt x="1532178" y="437908"/>
                  </a:lnTo>
                  <a:lnTo>
                    <a:pt x="1604327" y="437908"/>
                  </a:lnTo>
                  <a:lnTo>
                    <a:pt x="1604327" y="429450"/>
                  </a:lnTo>
                  <a:lnTo>
                    <a:pt x="1542097" y="429450"/>
                  </a:lnTo>
                  <a:lnTo>
                    <a:pt x="1542097" y="386067"/>
                  </a:lnTo>
                  <a:lnTo>
                    <a:pt x="1600263" y="386067"/>
                  </a:lnTo>
                  <a:lnTo>
                    <a:pt x="1600263" y="377621"/>
                  </a:lnTo>
                  <a:lnTo>
                    <a:pt x="1542097" y="377621"/>
                  </a:lnTo>
                  <a:lnTo>
                    <a:pt x="1542097" y="338124"/>
                  </a:lnTo>
                  <a:lnTo>
                    <a:pt x="1604327" y="338124"/>
                  </a:lnTo>
                  <a:lnTo>
                    <a:pt x="1604327" y="329679"/>
                  </a:lnTo>
                  <a:close/>
                </a:path>
                <a:path w="2665095" h="468630">
                  <a:moveTo>
                    <a:pt x="1678127" y="3987"/>
                  </a:moveTo>
                  <a:lnTo>
                    <a:pt x="1487017" y="3987"/>
                  </a:lnTo>
                  <a:lnTo>
                    <a:pt x="1487017" y="37007"/>
                  </a:lnTo>
                  <a:lnTo>
                    <a:pt x="1487017" y="120827"/>
                  </a:lnTo>
                  <a:lnTo>
                    <a:pt x="1487017" y="153847"/>
                  </a:lnTo>
                  <a:lnTo>
                    <a:pt x="1487017" y="247827"/>
                  </a:lnTo>
                  <a:lnTo>
                    <a:pt x="1487017" y="280847"/>
                  </a:lnTo>
                  <a:lnTo>
                    <a:pt x="1678127" y="280847"/>
                  </a:lnTo>
                  <a:lnTo>
                    <a:pt x="1678127" y="247827"/>
                  </a:lnTo>
                  <a:lnTo>
                    <a:pt x="1525651" y="247827"/>
                  </a:lnTo>
                  <a:lnTo>
                    <a:pt x="1525651" y="153847"/>
                  </a:lnTo>
                  <a:lnTo>
                    <a:pt x="1668564" y="153847"/>
                  </a:lnTo>
                  <a:lnTo>
                    <a:pt x="1668564" y="120827"/>
                  </a:lnTo>
                  <a:lnTo>
                    <a:pt x="1525651" y="120827"/>
                  </a:lnTo>
                  <a:lnTo>
                    <a:pt x="1525651" y="37007"/>
                  </a:lnTo>
                  <a:lnTo>
                    <a:pt x="1678127" y="37007"/>
                  </a:lnTo>
                  <a:lnTo>
                    <a:pt x="1678127" y="3987"/>
                  </a:lnTo>
                  <a:close/>
                </a:path>
                <a:path w="2665095" h="468630">
                  <a:moveTo>
                    <a:pt x="1710309" y="437908"/>
                  </a:moveTo>
                  <a:lnTo>
                    <a:pt x="1675587" y="390944"/>
                  </a:lnTo>
                  <a:lnTo>
                    <a:pt x="1674876" y="389978"/>
                  </a:lnTo>
                  <a:lnTo>
                    <a:pt x="1685137" y="385813"/>
                  </a:lnTo>
                  <a:lnTo>
                    <a:pt x="1688439" y="382816"/>
                  </a:lnTo>
                  <a:lnTo>
                    <a:pt x="1692694" y="378968"/>
                  </a:lnTo>
                  <a:lnTo>
                    <a:pt x="1697342" y="370230"/>
                  </a:lnTo>
                  <a:lnTo>
                    <a:pt x="1698929" y="360387"/>
                  </a:lnTo>
                  <a:lnTo>
                    <a:pt x="1696745" y="348869"/>
                  </a:lnTo>
                  <a:lnTo>
                    <a:pt x="1690370" y="339064"/>
                  </a:lnTo>
                  <a:lnTo>
                    <a:pt x="1689176" y="338277"/>
                  </a:lnTo>
                  <a:lnTo>
                    <a:pt x="1689176" y="360387"/>
                  </a:lnTo>
                  <a:lnTo>
                    <a:pt x="1687601" y="369582"/>
                  </a:lnTo>
                  <a:lnTo>
                    <a:pt x="1683054" y="376669"/>
                  </a:lnTo>
                  <a:lnTo>
                    <a:pt x="1675803" y="381215"/>
                  </a:lnTo>
                  <a:lnTo>
                    <a:pt x="1666100" y="382816"/>
                  </a:lnTo>
                  <a:lnTo>
                    <a:pt x="1626946" y="382816"/>
                  </a:lnTo>
                  <a:lnTo>
                    <a:pt x="1626946" y="338124"/>
                  </a:lnTo>
                  <a:lnTo>
                    <a:pt x="1666100" y="338124"/>
                  </a:lnTo>
                  <a:lnTo>
                    <a:pt x="1674901" y="339712"/>
                  </a:lnTo>
                  <a:lnTo>
                    <a:pt x="1682267" y="344208"/>
                  </a:lnTo>
                  <a:lnTo>
                    <a:pt x="1687296" y="351218"/>
                  </a:lnTo>
                  <a:lnTo>
                    <a:pt x="1689176" y="360387"/>
                  </a:lnTo>
                  <a:lnTo>
                    <a:pt x="1689176" y="338277"/>
                  </a:lnTo>
                  <a:lnTo>
                    <a:pt x="1688960" y="338124"/>
                  </a:lnTo>
                  <a:lnTo>
                    <a:pt x="1680070" y="332244"/>
                  </a:lnTo>
                  <a:lnTo>
                    <a:pt x="1666100" y="329679"/>
                  </a:lnTo>
                  <a:lnTo>
                    <a:pt x="1617192" y="329679"/>
                  </a:lnTo>
                  <a:lnTo>
                    <a:pt x="1617192" y="437908"/>
                  </a:lnTo>
                  <a:lnTo>
                    <a:pt x="1626946" y="437908"/>
                  </a:lnTo>
                  <a:lnTo>
                    <a:pt x="1626946" y="390944"/>
                  </a:lnTo>
                  <a:lnTo>
                    <a:pt x="1664639" y="390944"/>
                  </a:lnTo>
                  <a:lnTo>
                    <a:pt x="1699247" y="437908"/>
                  </a:lnTo>
                  <a:lnTo>
                    <a:pt x="1710309" y="437908"/>
                  </a:lnTo>
                  <a:close/>
                </a:path>
                <a:path w="2665095" h="468630">
                  <a:moveTo>
                    <a:pt x="1815795" y="329679"/>
                  </a:moveTo>
                  <a:lnTo>
                    <a:pt x="1806371" y="329679"/>
                  </a:lnTo>
                  <a:lnTo>
                    <a:pt x="1765744" y="410768"/>
                  </a:lnTo>
                  <a:lnTo>
                    <a:pt x="1725117" y="329679"/>
                  </a:lnTo>
                  <a:lnTo>
                    <a:pt x="1715693" y="329679"/>
                  </a:lnTo>
                  <a:lnTo>
                    <a:pt x="1715693" y="437908"/>
                  </a:lnTo>
                  <a:lnTo>
                    <a:pt x="1725117" y="437908"/>
                  </a:lnTo>
                  <a:lnTo>
                    <a:pt x="1725117" y="347548"/>
                  </a:lnTo>
                  <a:lnTo>
                    <a:pt x="1762658" y="423595"/>
                  </a:lnTo>
                  <a:lnTo>
                    <a:pt x="1768843" y="423595"/>
                  </a:lnTo>
                  <a:lnTo>
                    <a:pt x="1806371" y="347548"/>
                  </a:lnTo>
                  <a:lnTo>
                    <a:pt x="1806371" y="437908"/>
                  </a:lnTo>
                  <a:lnTo>
                    <a:pt x="1815795" y="437908"/>
                  </a:lnTo>
                  <a:lnTo>
                    <a:pt x="1815795" y="329679"/>
                  </a:lnTo>
                  <a:close/>
                </a:path>
                <a:path w="2665095" h="468630">
                  <a:moveTo>
                    <a:pt x="1916734" y="437921"/>
                  </a:moveTo>
                  <a:lnTo>
                    <a:pt x="1904161" y="407695"/>
                  </a:lnTo>
                  <a:lnTo>
                    <a:pt x="1900834" y="399719"/>
                  </a:lnTo>
                  <a:lnTo>
                    <a:pt x="1891538" y="377367"/>
                  </a:lnTo>
                  <a:lnTo>
                    <a:pt x="1891538" y="399719"/>
                  </a:lnTo>
                  <a:lnTo>
                    <a:pt x="1844903" y="399719"/>
                  </a:lnTo>
                  <a:lnTo>
                    <a:pt x="1868144" y="341541"/>
                  </a:lnTo>
                  <a:lnTo>
                    <a:pt x="1891538" y="399719"/>
                  </a:lnTo>
                  <a:lnTo>
                    <a:pt x="1891538" y="377367"/>
                  </a:lnTo>
                  <a:lnTo>
                    <a:pt x="1876640" y="341541"/>
                  </a:lnTo>
                  <a:lnTo>
                    <a:pt x="1871713" y="329679"/>
                  </a:lnTo>
                  <a:lnTo>
                    <a:pt x="1864575" y="329679"/>
                  </a:lnTo>
                  <a:lnTo>
                    <a:pt x="1819706" y="437921"/>
                  </a:lnTo>
                  <a:lnTo>
                    <a:pt x="1829625" y="437921"/>
                  </a:lnTo>
                  <a:lnTo>
                    <a:pt x="1841652" y="407695"/>
                  </a:lnTo>
                  <a:lnTo>
                    <a:pt x="1894789" y="407695"/>
                  </a:lnTo>
                  <a:lnTo>
                    <a:pt x="1906828" y="437921"/>
                  </a:lnTo>
                  <a:lnTo>
                    <a:pt x="1916734" y="437921"/>
                  </a:lnTo>
                  <a:close/>
                </a:path>
                <a:path w="2665095" h="468630">
                  <a:moveTo>
                    <a:pt x="1984362" y="329234"/>
                  </a:moveTo>
                  <a:lnTo>
                    <a:pt x="1900186" y="329234"/>
                  </a:lnTo>
                  <a:lnTo>
                    <a:pt x="1900186" y="338124"/>
                  </a:lnTo>
                  <a:lnTo>
                    <a:pt x="1937397" y="338124"/>
                  </a:lnTo>
                  <a:lnTo>
                    <a:pt x="1937397" y="438454"/>
                  </a:lnTo>
                  <a:lnTo>
                    <a:pt x="1947151" y="438454"/>
                  </a:lnTo>
                  <a:lnTo>
                    <a:pt x="1947151" y="338124"/>
                  </a:lnTo>
                  <a:lnTo>
                    <a:pt x="1984362" y="338124"/>
                  </a:lnTo>
                  <a:lnTo>
                    <a:pt x="1984362" y="329234"/>
                  </a:lnTo>
                  <a:close/>
                </a:path>
                <a:path w="2665095" h="468630">
                  <a:moveTo>
                    <a:pt x="2079764" y="383959"/>
                  </a:moveTo>
                  <a:lnTo>
                    <a:pt x="2076069" y="362407"/>
                  </a:lnTo>
                  <a:lnTo>
                    <a:pt x="2070011" y="352082"/>
                  </a:lnTo>
                  <a:lnTo>
                    <a:pt x="2070011" y="383959"/>
                  </a:lnTo>
                  <a:lnTo>
                    <a:pt x="2066988" y="402805"/>
                  </a:lnTo>
                  <a:lnTo>
                    <a:pt x="2058517" y="417791"/>
                  </a:lnTo>
                  <a:lnTo>
                    <a:pt x="2045462" y="427685"/>
                  </a:lnTo>
                  <a:lnTo>
                    <a:pt x="2028736" y="431253"/>
                  </a:lnTo>
                  <a:lnTo>
                    <a:pt x="2011997" y="427685"/>
                  </a:lnTo>
                  <a:lnTo>
                    <a:pt x="1998954" y="417791"/>
                  </a:lnTo>
                  <a:lnTo>
                    <a:pt x="1990483" y="402805"/>
                  </a:lnTo>
                  <a:lnTo>
                    <a:pt x="1987461" y="383959"/>
                  </a:lnTo>
                  <a:lnTo>
                    <a:pt x="1990483" y="365099"/>
                  </a:lnTo>
                  <a:lnTo>
                    <a:pt x="1998954" y="350050"/>
                  </a:lnTo>
                  <a:lnTo>
                    <a:pt x="2011997" y="340106"/>
                  </a:lnTo>
                  <a:lnTo>
                    <a:pt x="2028736" y="336499"/>
                  </a:lnTo>
                  <a:lnTo>
                    <a:pt x="2045462" y="340106"/>
                  </a:lnTo>
                  <a:lnTo>
                    <a:pt x="2058517" y="350050"/>
                  </a:lnTo>
                  <a:lnTo>
                    <a:pt x="2066988" y="365099"/>
                  </a:lnTo>
                  <a:lnTo>
                    <a:pt x="2070011" y="383959"/>
                  </a:lnTo>
                  <a:lnTo>
                    <a:pt x="2070011" y="352082"/>
                  </a:lnTo>
                  <a:lnTo>
                    <a:pt x="2065642" y="344614"/>
                  </a:lnTo>
                  <a:lnTo>
                    <a:pt x="2054834" y="336499"/>
                  </a:lnTo>
                  <a:lnTo>
                    <a:pt x="2049526" y="332524"/>
                  </a:lnTo>
                  <a:lnTo>
                    <a:pt x="2028736" y="328053"/>
                  </a:lnTo>
                  <a:lnTo>
                    <a:pt x="2007946" y="332524"/>
                  </a:lnTo>
                  <a:lnTo>
                    <a:pt x="1991829" y="344614"/>
                  </a:lnTo>
                  <a:lnTo>
                    <a:pt x="1981403" y="362407"/>
                  </a:lnTo>
                  <a:lnTo>
                    <a:pt x="1977707" y="383959"/>
                  </a:lnTo>
                  <a:lnTo>
                    <a:pt x="1981403" y="405498"/>
                  </a:lnTo>
                  <a:lnTo>
                    <a:pt x="1991829" y="423227"/>
                  </a:lnTo>
                  <a:lnTo>
                    <a:pt x="2007946" y="435267"/>
                  </a:lnTo>
                  <a:lnTo>
                    <a:pt x="2028736" y="439699"/>
                  </a:lnTo>
                  <a:lnTo>
                    <a:pt x="2049526" y="435267"/>
                  </a:lnTo>
                  <a:lnTo>
                    <a:pt x="2054898" y="431253"/>
                  </a:lnTo>
                  <a:lnTo>
                    <a:pt x="2065642" y="423227"/>
                  </a:lnTo>
                  <a:lnTo>
                    <a:pt x="2076069" y="405498"/>
                  </a:lnTo>
                  <a:lnTo>
                    <a:pt x="2079764" y="383959"/>
                  </a:lnTo>
                  <a:close/>
                </a:path>
                <a:path w="2665095" h="468630">
                  <a:moveTo>
                    <a:pt x="2156815" y="429018"/>
                  </a:moveTo>
                  <a:lnTo>
                    <a:pt x="2099945" y="429018"/>
                  </a:lnTo>
                  <a:lnTo>
                    <a:pt x="2099945" y="329958"/>
                  </a:lnTo>
                  <a:lnTo>
                    <a:pt x="2090191" y="329958"/>
                  </a:lnTo>
                  <a:lnTo>
                    <a:pt x="2090191" y="429018"/>
                  </a:lnTo>
                  <a:lnTo>
                    <a:pt x="2090191" y="437908"/>
                  </a:lnTo>
                  <a:lnTo>
                    <a:pt x="2156815" y="437908"/>
                  </a:lnTo>
                  <a:lnTo>
                    <a:pt x="2156815" y="429018"/>
                  </a:lnTo>
                  <a:close/>
                </a:path>
                <a:path w="2665095" h="468630">
                  <a:moveTo>
                    <a:pt x="2253678" y="383959"/>
                  </a:moveTo>
                  <a:lnTo>
                    <a:pt x="2249982" y="362407"/>
                  </a:lnTo>
                  <a:lnTo>
                    <a:pt x="2243925" y="352069"/>
                  </a:lnTo>
                  <a:lnTo>
                    <a:pt x="2243925" y="383959"/>
                  </a:lnTo>
                  <a:lnTo>
                    <a:pt x="2240902" y="402805"/>
                  </a:lnTo>
                  <a:lnTo>
                    <a:pt x="2232431" y="417791"/>
                  </a:lnTo>
                  <a:lnTo>
                    <a:pt x="2219388" y="427685"/>
                  </a:lnTo>
                  <a:lnTo>
                    <a:pt x="2202650" y="431253"/>
                  </a:lnTo>
                  <a:lnTo>
                    <a:pt x="2185924" y="427685"/>
                  </a:lnTo>
                  <a:lnTo>
                    <a:pt x="2172868" y="417791"/>
                  </a:lnTo>
                  <a:lnTo>
                    <a:pt x="2164397" y="402805"/>
                  </a:lnTo>
                  <a:lnTo>
                    <a:pt x="2161375" y="383959"/>
                  </a:lnTo>
                  <a:lnTo>
                    <a:pt x="2164397" y="365099"/>
                  </a:lnTo>
                  <a:lnTo>
                    <a:pt x="2172868" y="350050"/>
                  </a:lnTo>
                  <a:lnTo>
                    <a:pt x="2185924" y="340106"/>
                  </a:lnTo>
                  <a:lnTo>
                    <a:pt x="2202650" y="336499"/>
                  </a:lnTo>
                  <a:lnTo>
                    <a:pt x="2219388" y="340106"/>
                  </a:lnTo>
                  <a:lnTo>
                    <a:pt x="2232431" y="350050"/>
                  </a:lnTo>
                  <a:lnTo>
                    <a:pt x="2240902" y="365099"/>
                  </a:lnTo>
                  <a:lnTo>
                    <a:pt x="2243925" y="383959"/>
                  </a:lnTo>
                  <a:lnTo>
                    <a:pt x="2243925" y="352069"/>
                  </a:lnTo>
                  <a:lnTo>
                    <a:pt x="2239568" y="344614"/>
                  </a:lnTo>
                  <a:lnTo>
                    <a:pt x="2228761" y="336499"/>
                  </a:lnTo>
                  <a:lnTo>
                    <a:pt x="2223452" y="332524"/>
                  </a:lnTo>
                  <a:lnTo>
                    <a:pt x="2202650" y="328053"/>
                  </a:lnTo>
                  <a:lnTo>
                    <a:pt x="2181860" y="332524"/>
                  </a:lnTo>
                  <a:lnTo>
                    <a:pt x="2165743" y="344614"/>
                  </a:lnTo>
                  <a:lnTo>
                    <a:pt x="2155329" y="362407"/>
                  </a:lnTo>
                  <a:lnTo>
                    <a:pt x="2151621" y="383959"/>
                  </a:lnTo>
                  <a:lnTo>
                    <a:pt x="2155329" y="405498"/>
                  </a:lnTo>
                  <a:lnTo>
                    <a:pt x="2165743" y="423227"/>
                  </a:lnTo>
                  <a:lnTo>
                    <a:pt x="2181860" y="435267"/>
                  </a:lnTo>
                  <a:lnTo>
                    <a:pt x="2202650" y="439699"/>
                  </a:lnTo>
                  <a:lnTo>
                    <a:pt x="2223452" y="435267"/>
                  </a:lnTo>
                  <a:lnTo>
                    <a:pt x="2228812" y="431253"/>
                  </a:lnTo>
                  <a:lnTo>
                    <a:pt x="2239568" y="423227"/>
                  </a:lnTo>
                  <a:lnTo>
                    <a:pt x="2249982" y="405498"/>
                  </a:lnTo>
                  <a:lnTo>
                    <a:pt x="2253678" y="383959"/>
                  </a:lnTo>
                  <a:close/>
                </a:path>
                <a:path w="2665095" h="468630">
                  <a:moveTo>
                    <a:pt x="2345829" y="390131"/>
                  </a:moveTo>
                  <a:lnTo>
                    <a:pt x="2337066" y="390131"/>
                  </a:lnTo>
                  <a:lnTo>
                    <a:pt x="2337066" y="428815"/>
                  </a:lnTo>
                  <a:lnTo>
                    <a:pt x="2328938" y="430441"/>
                  </a:lnTo>
                  <a:lnTo>
                    <a:pt x="2320315" y="431253"/>
                  </a:lnTo>
                  <a:lnTo>
                    <a:pt x="2313660" y="431253"/>
                  </a:lnTo>
                  <a:lnTo>
                    <a:pt x="2294153" y="427837"/>
                  </a:lnTo>
                  <a:lnTo>
                    <a:pt x="2278481" y="418198"/>
                  </a:lnTo>
                  <a:lnTo>
                    <a:pt x="2268055" y="403212"/>
                  </a:lnTo>
                  <a:lnTo>
                    <a:pt x="2264257" y="383794"/>
                  </a:lnTo>
                  <a:lnTo>
                    <a:pt x="2267940" y="363931"/>
                  </a:lnTo>
                  <a:lnTo>
                    <a:pt x="2278176" y="349059"/>
                  </a:lnTo>
                  <a:lnTo>
                    <a:pt x="2293810" y="339725"/>
                  </a:lnTo>
                  <a:lnTo>
                    <a:pt x="2313660" y="336499"/>
                  </a:lnTo>
                  <a:lnTo>
                    <a:pt x="2320099" y="336664"/>
                  </a:lnTo>
                  <a:lnTo>
                    <a:pt x="2326729" y="337172"/>
                  </a:lnTo>
                  <a:lnTo>
                    <a:pt x="2333574" y="338074"/>
                  </a:lnTo>
                  <a:lnTo>
                    <a:pt x="2340635" y="339420"/>
                  </a:lnTo>
                  <a:lnTo>
                    <a:pt x="2342096" y="331470"/>
                  </a:lnTo>
                  <a:lnTo>
                    <a:pt x="2335441" y="329984"/>
                  </a:lnTo>
                  <a:lnTo>
                    <a:pt x="2328227" y="328917"/>
                  </a:lnTo>
                  <a:lnTo>
                    <a:pt x="2320912" y="328282"/>
                  </a:lnTo>
                  <a:lnTo>
                    <a:pt x="2313978" y="328066"/>
                  </a:lnTo>
                  <a:lnTo>
                    <a:pt x="2289200" y="332232"/>
                  </a:lnTo>
                  <a:lnTo>
                    <a:pt x="2270480" y="343801"/>
                  </a:lnTo>
                  <a:lnTo>
                    <a:pt x="2258644" y="361442"/>
                  </a:lnTo>
                  <a:lnTo>
                    <a:pt x="2254504" y="383794"/>
                  </a:lnTo>
                  <a:lnTo>
                    <a:pt x="2258987" y="405688"/>
                  </a:lnTo>
                  <a:lnTo>
                    <a:pt x="2271407" y="423443"/>
                  </a:lnTo>
                  <a:lnTo>
                    <a:pt x="2290292" y="435356"/>
                  </a:lnTo>
                  <a:lnTo>
                    <a:pt x="2314143" y="439699"/>
                  </a:lnTo>
                  <a:lnTo>
                    <a:pt x="2321356" y="439420"/>
                  </a:lnTo>
                  <a:lnTo>
                    <a:pt x="2329446" y="438569"/>
                  </a:lnTo>
                  <a:lnTo>
                    <a:pt x="2337803" y="437095"/>
                  </a:lnTo>
                  <a:lnTo>
                    <a:pt x="2345829" y="434987"/>
                  </a:lnTo>
                  <a:lnTo>
                    <a:pt x="2345829" y="390131"/>
                  </a:lnTo>
                  <a:close/>
                </a:path>
                <a:path w="2665095" h="468630">
                  <a:moveTo>
                    <a:pt x="2370734" y="329679"/>
                  </a:moveTo>
                  <a:lnTo>
                    <a:pt x="2360980" y="329679"/>
                  </a:lnTo>
                  <a:lnTo>
                    <a:pt x="2360980" y="437908"/>
                  </a:lnTo>
                  <a:lnTo>
                    <a:pt x="2370734" y="437908"/>
                  </a:lnTo>
                  <a:lnTo>
                    <a:pt x="2370734" y="329679"/>
                  </a:lnTo>
                  <a:close/>
                </a:path>
                <a:path w="2665095" h="468630">
                  <a:moveTo>
                    <a:pt x="2483027" y="383794"/>
                  </a:moveTo>
                  <a:lnTo>
                    <a:pt x="2479332" y="362267"/>
                  </a:lnTo>
                  <a:lnTo>
                    <a:pt x="2473274" y="351955"/>
                  </a:lnTo>
                  <a:lnTo>
                    <a:pt x="2473274" y="383794"/>
                  </a:lnTo>
                  <a:lnTo>
                    <a:pt x="2470251" y="402666"/>
                  </a:lnTo>
                  <a:lnTo>
                    <a:pt x="2461780" y="417703"/>
                  </a:lnTo>
                  <a:lnTo>
                    <a:pt x="2448737" y="427659"/>
                  </a:lnTo>
                  <a:lnTo>
                    <a:pt x="2431999" y="431253"/>
                  </a:lnTo>
                  <a:lnTo>
                    <a:pt x="2415273" y="427659"/>
                  </a:lnTo>
                  <a:lnTo>
                    <a:pt x="2402217" y="417703"/>
                  </a:lnTo>
                  <a:lnTo>
                    <a:pt x="2393746" y="402666"/>
                  </a:lnTo>
                  <a:lnTo>
                    <a:pt x="2390724" y="383794"/>
                  </a:lnTo>
                  <a:lnTo>
                    <a:pt x="2393746" y="364959"/>
                  </a:lnTo>
                  <a:lnTo>
                    <a:pt x="2402217" y="349973"/>
                  </a:lnTo>
                  <a:lnTo>
                    <a:pt x="2415273" y="340080"/>
                  </a:lnTo>
                  <a:lnTo>
                    <a:pt x="2431999" y="336499"/>
                  </a:lnTo>
                  <a:lnTo>
                    <a:pt x="2448737" y="340080"/>
                  </a:lnTo>
                  <a:lnTo>
                    <a:pt x="2461780" y="349973"/>
                  </a:lnTo>
                  <a:lnTo>
                    <a:pt x="2470251" y="364959"/>
                  </a:lnTo>
                  <a:lnTo>
                    <a:pt x="2473274" y="383794"/>
                  </a:lnTo>
                  <a:lnTo>
                    <a:pt x="2473274" y="351955"/>
                  </a:lnTo>
                  <a:lnTo>
                    <a:pt x="2468918" y="344538"/>
                  </a:lnTo>
                  <a:lnTo>
                    <a:pt x="2458161" y="336499"/>
                  </a:lnTo>
                  <a:lnTo>
                    <a:pt x="2452801" y="332498"/>
                  </a:lnTo>
                  <a:lnTo>
                    <a:pt x="2431999" y="328053"/>
                  </a:lnTo>
                  <a:lnTo>
                    <a:pt x="2411184" y="332498"/>
                  </a:lnTo>
                  <a:lnTo>
                    <a:pt x="2395016" y="344538"/>
                  </a:lnTo>
                  <a:lnTo>
                    <a:pt x="2384539" y="362267"/>
                  </a:lnTo>
                  <a:lnTo>
                    <a:pt x="2380805" y="383794"/>
                  </a:lnTo>
                  <a:lnTo>
                    <a:pt x="2384120" y="404279"/>
                  </a:lnTo>
                  <a:lnTo>
                    <a:pt x="2393467" y="421474"/>
                  </a:lnTo>
                  <a:lnTo>
                    <a:pt x="2408034" y="433781"/>
                  </a:lnTo>
                  <a:lnTo>
                    <a:pt x="2426957" y="439534"/>
                  </a:lnTo>
                  <a:lnTo>
                    <a:pt x="2426957" y="468299"/>
                  </a:lnTo>
                  <a:lnTo>
                    <a:pt x="2436863" y="468299"/>
                  </a:lnTo>
                  <a:lnTo>
                    <a:pt x="2436863" y="439534"/>
                  </a:lnTo>
                  <a:lnTo>
                    <a:pt x="2455811" y="433781"/>
                  </a:lnTo>
                  <a:lnTo>
                    <a:pt x="2458796" y="431253"/>
                  </a:lnTo>
                  <a:lnTo>
                    <a:pt x="2470378" y="421474"/>
                  </a:lnTo>
                  <a:lnTo>
                    <a:pt x="2479725" y="404279"/>
                  </a:lnTo>
                  <a:lnTo>
                    <a:pt x="2483027" y="383794"/>
                  </a:lnTo>
                  <a:close/>
                </a:path>
                <a:path w="2665095" h="468630">
                  <a:moveTo>
                    <a:pt x="2576982" y="329679"/>
                  </a:moveTo>
                  <a:lnTo>
                    <a:pt x="2567228" y="329679"/>
                  </a:lnTo>
                  <a:lnTo>
                    <a:pt x="2567228" y="400697"/>
                  </a:lnTo>
                  <a:lnTo>
                    <a:pt x="2564777" y="413156"/>
                  </a:lnTo>
                  <a:lnTo>
                    <a:pt x="2557945" y="422795"/>
                  </a:lnTo>
                  <a:lnTo>
                    <a:pt x="2547543" y="429044"/>
                  </a:lnTo>
                  <a:lnTo>
                    <a:pt x="2534399" y="431253"/>
                  </a:lnTo>
                  <a:lnTo>
                    <a:pt x="2521254" y="429221"/>
                  </a:lnTo>
                  <a:lnTo>
                    <a:pt x="2510853" y="423291"/>
                  </a:lnTo>
                  <a:lnTo>
                    <a:pt x="2504021" y="413702"/>
                  </a:lnTo>
                  <a:lnTo>
                    <a:pt x="2501557" y="400697"/>
                  </a:lnTo>
                  <a:lnTo>
                    <a:pt x="2501557" y="329679"/>
                  </a:lnTo>
                  <a:lnTo>
                    <a:pt x="2491651" y="329679"/>
                  </a:lnTo>
                  <a:lnTo>
                    <a:pt x="2491651" y="400050"/>
                  </a:lnTo>
                  <a:lnTo>
                    <a:pt x="2494470" y="414883"/>
                  </a:lnTo>
                  <a:lnTo>
                    <a:pt x="2502725" y="427558"/>
                  </a:lnTo>
                  <a:lnTo>
                    <a:pt x="2516136" y="436384"/>
                  </a:lnTo>
                  <a:lnTo>
                    <a:pt x="2534399" y="439699"/>
                  </a:lnTo>
                  <a:lnTo>
                    <a:pt x="2552636" y="436410"/>
                  </a:lnTo>
                  <a:lnTo>
                    <a:pt x="2565997" y="427609"/>
                  </a:lnTo>
                  <a:lnTo>
                    <a:pt x="2574188" y="414947"/>
                  </a:lnTo>
                  <a:lnTo>
                    <a:pt x="2576982" y="400050"/>
                  </a:lnTo>
                  <a:lnTo>
                    <a:pt x="2576982" y="329679"/>
                  </a:lnTo>
                  <a:close/>
                </a:path>
                <a:path w="2665095" h="468630">
                  <a:moveTo>
                    <a:pt x="2665082" y="329679"/>
                  </a:moveTo>
                  <a:lnTo>
                    <a:pt x="2592921" y="329679"/>
                  </a:lnTo>
                  <a:lnTo>
                    <a:pt x="2592921" y="437908"/>
                  </a:lnTo>
                  <a:lnTo>
                    <a:pt x="2665082" y="437908"/>
                  </a:lnTo>
                  <a:lnTo>
                    <a:pt x="2665082" y="429450"/>
                  </a:lnTo>
                  <a:lnTo>
                    <a:pt x="2602839" y="429450"/>
                  </a:lnTo>
                  <a:lnTo>
                    <a:pt x="2602839" y="386067"/>
                  </a:lnTo>
                  <a:lnTo>
                    <a:pt x="2661005" y="386067"/>
                  </a:lnTo>
                  <a:lnTo>
                    <a:pt x="2661005" y="377621"/>
                  </a:lnTo>
                  <a:lnTo>
                    <a:pt x="2602839" y="377621"/>
                  </a:lnTo>
                  <a:lnTo>
                    <a:pt x="2602839" y="338124"/>
                  </a:lnTo>
                  <a:lnTo>
                    <a:pt x="2665082" y="338124"/>
                  </a:lnTo>
                  <a:lnTo>
                    <a:pt x="2665082" y="329679"/>
                  </a:lnTo>
                  <a:close/>
                </a:path>
              </a:pathLst>
            </a:custGeom>
            <a:solidFill>
              <a:srgbClr val="FFFFFF"/>
            </a:solidFill>
          </p:spPr>
          <p:txBody>
            <a:bodyPr wrap="square" lIns="0" tIns="0" rIns="0" bIns="0" rtlCol="0"/>
            <a:lstStyle/>
            <a:p>
              <a:endParaRPr/>
            </a:p>
          </p:txBody>
        </p:sp>
      </p:grpSp>
      <p:sp>
        <p:nvSpPr>
          <p:cNvPr id="10" name="object 10"/>
          <p:cNvSpPr txBox="1"/>
          <p:nvPr/>
        </p:nvSpPr>
        <p:spPr>
          <a:xfrm>
            <a:off x="444500" y="5252339"/>
            <a:ext cx="3258820" cy="1397819"/>
          </a:xfrm>
          <a:prstGeom prst="rect">
            <a:avLst/>
          </a:prstGeom>
        </p:spPr>
        <p:txBody>
          <a:bodyPr vert="horz" wrap="square" lIns="0" tIns="12700" rIns="0" bIns="0" rtlCol="0">
            <a:spAutoFit/>
          </a:bodyPr>
          <a:lstStyle/>
          <a:p>
            <a:pPr marL="12700" marR="5080" algn="just">
              <a:spcBef>
                <a:spcPts val="100"/>
              </a:spcBef>
            </a:pPr>
            <a:r>
              <a:rPr lang="el-GR" sz="900" dirty="0">
                <a:latin typeface="Arial"/>
                <a:cs typeface="Arial"/>
              </a:rPr>
              <a:t>Η </a:t>
            </a:r>
            <a:r>
              <a:rPr sz="900" dirty="0">
                <a:latin typeface="Arial"/>
                <a:cs typeface="Arial"/>
              </a:rPr>
              <a:t>La Roche-Posay, </a:t>
            </a:r>
            <a:r>
              <a:rPr lang="el-GR" sz="900" dirty="0">
                <a:latin typeface="Arial"/>
                <a:cs typeface="Arial"/>
              </a:rPr>
              <a:t>πρωτοπόρος στη δερματολογική φροντίδα, παρουσιάζει την Έκθεση Υποστήριξης Κατά τη Διάρκεια του Καρκίνου, συγκεντρώνοντας για πρώτη φορά </a:t>
            </a:r>
            <a:r>
              <a:rPr lang="en-GB" sz="900" dirty="0">
                <a:latin typeface="Arial"/>
                <a:cs typeface="Arial"/>
              </a:rPr>
              <a:t>ό</a:t>
            </a:r>
            <a:r>
              <a:rPr lang="el-GR" sz="900" dirty="0" err="1">
                <a:latin typeface="Arial"/>
                <a:cs typeface="Arial"/>
              </a:rPr>
              <a:t>λο</a:t>
            </a:r>
            <a:r>
              <a:rPr lang="el-GR" sz="900" dirty="0">
                <a:latin typeface="Arial"/>
                <a:cs typeface="Arial"/>
              </a:rPr>
              <a:t> το φάσμα των </a:t>
            </a:r>
            <a:r>
              <a:rPr lang="el-GR" sz="900" dirty="0" err="1">
                <a:latin typeface="Arial"/>
                <a:cs typeface="Arial"/>
              </a:rPr>
              <a:t>δράσεών</a:t>
            </a:r>
            <a:r>
              <a:rPr lang="el-GR" sz="900" dirty="0">
                <a:latin typeface="Arial"/>
                <a:cs typeface="Arial"/>
              </a:rPr>
              <a:t> της στο πλαίσιο των τριών πυλώνων του προγράμματος «Υποστήριξη Κατά τη Διάρκεια του Καρκίνου» –</a:t>
            </a:r>
            <a:r>
              <a:rPr lang="el-GR" sz="900" b="1" dirty="0">
                <a:latin typeface="Arial"/>
                <a:cs typeface="Arial"/>
              </a:rPr>
              <a:t>Επιστήμη, Υποστήριξη και Ευαισθητοποίηση</a:t>
            </a:r>
            <a:r>
              <a:rPr lang="el-GR" sz="900" dirty="0">
                <a:latin typeface="Arial"/>
                <a:cs typeface="Arial"/>
              </a:rPr>
              <a:t>.</a:t>
            </a:r>
            <a:r>
              <a:rPr lang="en-GB" sz="900" dirty="0">
                <a:latin typeface="Arial"/>
                <a:cs typeface="Arial"/>
              </a:rPr>
              <a:t> </a:t>
            </a:r>
            <a:r>
              <a:rPr lang="el-GR" sz="900" dirty="0">
                <a:latin typeface="Arial"/>
                <a:cs typeface="Arial"/>
              </a:rPr>
              <a:t>Η έκθεση αυτή σηματοδοτεί ένα νέο ορόσημο σε μια πορεία δεκαετιών</a:t>
            </a:r>
            <a:r>
              <a:rPr sz="900" dirty="0">
                <a:latin typeface="Arial"/>
                <a:cs typeface="Arial"/>
              </a:rPr>
              <a:t>, </a:t>
            </a:r>
            <a:r>
              <a:rPr lang="el-GR" sz="900" dirty="0">
                <a:latin typeface="Arial"/>
                <a:cs typeface="Arial"/>
              </a:rPr>
              <a:t>καθώς η μάρκα έχει δεσμευτεί εδώ και πολύ καιρό να συμβάλει στην ανακούφιση του βάρους του καρκίνου και στη βελτίωση της ποιότητας ζωής των ασθενών σε όλον τον κόσμο.</a:t>
            </a:r>
            <a:endParaRPr sz="900" dirty="0">
              <a:latin typeface="Arial"/>
              <a:cs typeface="Arial"/>
            </a:endParaRPr>
          </a:p>
        </p:txBody>
      </p:sp>
      <p:pic>
        <p:nvPicPr>
          <p:cNvPr id="14" name="object 14"/>
          <p:cNvPicPr/>
          <p:nvPr/>
        </p:nvPicPr>
        <p:blipFill>
          <a:blip r:embed="rId4" cstate="print"/>
          <a:stretch>
            <a:fillRect/>
          </a:stretch>
        </p:blipFill>
        <p:spPr>
          <a:xfrm>
            <a:off x="3703764" y="2449449"/>
            <a:ext cx="273604" cy="977212"/>
          </a:xfrm>
          <a:prstGeom prst="rect">
            <a:avLst/>
          </a:prstGeom>
        </p:spPr>
      </p:pic>
      <p:grpSp>
        <p:nvGrpSpPr>
          <p:cNvPr id="15" name="object 15"/>
          <p:cNvGrpSpPr/>
          <p:nvPr/>
        </p:nvGrpSpPr>
        <p:grpSpPr>
          <a:xfrm>
            <a:off x="4026535" y="7934325"/>
            <a:ext cx="3085465" cy="2060575"/>
            <a:chOff x="4017753" y="7747902"/>
            <a:chExt cx="3085465" cy="2060575"/>
          </a:xfrm>
        </p:grpSpPr>
        <p:pic>
          <p:nvPicPr>
            <p:cNvPr id="16" name="object 16"/>
            <p:cNvPicPr/>
            <p:nvPr/>
          </p:nvPicPr>
          <p:blipFill>
            <a:blip r:embed="rId5" cstate="print"/>
            <a:stretch>
              <a:fillRect/>
            </a:stretch>
          </p:blipFill>
          <p:spPr>
            <a:xfrm>
              <a:off x="5382171" y="7747902"/>
              <a:ext cx="1720621" cy="2060194"/>
            </a:xfrm>
            <a:prstGeom prst="rect">
              <a:avLst/>
            </a:prstGeom>
          </p:spPr>
        </p:pic>
        <p:pic>
          <p:nvPicPr>
            <p:cNvPr id="17" name="object 17"/>
            <p:cNvPicPr/>
            <p:nvPr/>
          </p:nvPicPr>
          <p:blipFill>
            <a:blip r:embed="rId6" cstate="print"/>
            <a:stretch>
              <a:fillRect/>
            </a:stretch>
          </p:blipFill>
          <p:spPr>
            <a:xfrm>
              <a:off x="4017753" y="7993863"/>
              <a:ext cx="1390554" cy="1628314"/>
            </a:xfrm>
            <a:prstGeom prst="rect">
              <a:avLst/>
            </a:prstGeom>
          </p:spPr>
        </p:pic>
      </p:grpSp>
      <p:sp>
        <p:nvSpPr>
          <p:cNvPr id="18" name="object 18"/>
          <p:cNvSpPr/>
          <p:nvPr/>
        </p:nvSpPr>
        <p:spPr>
          <a:xfrm>
            <a:off x="4997450" y="5126850"/>
            <a:ext cx="41910" cy="57150"/>
          </a:xfrm>
          <a:custGeom>
            <a:avLst/>
            <a:gdLst/>
            <a:ahLst/>
            <a:cxnLst/>
            <a:rect l="l" t="t" r="r" b="b"/>
            <a:pathLst>
              <a:path w="41910" h="57150">
                <a:moveTo>
                  <a:pt x="41694" y="0"/>
                </a:moveTo>
                <a:lnTo>
                  <a:pt x="0" y="0"/>
                </a:lnTo>
                <a:lnTo>
                  <a:pt x="0" y="57150"/>
                </a:lnTo>
                <a:lnTo>
                  <a:pt x="41694" y="57150"/>
                </a:lnTo>
                <a:lnTo>
                  <a:pt x="41694" y="0"/>
                </a:lnTo>
                <a:close/>
              </a:path>
            </a:pathLst>
          </a:custGeom>
          <a:solidFill>
            <a:srgbClr val="009FE3"/>
          </a:solidFill>
        </p:spPr>
        <p:txBody>
          <a:bodyPr wrap="square" lIns="0" tIns="0" rIns="0" bIns="0" rtlCol="0"/>
          <a:lstStyle/>
          <a:p>
            <a:endParaRPr/>
          </a:p>
        </p:txBody>
      </p:sp>
      <p:sp>
        <p:nvSpPr>
          <p:cNvPr id="19" name="object 19"/>
          <p:cNvSpPr txBox="1"/>
          <p:nvPr/>
        </p:nvSpPr>
        <p:spPr>
          <a:xfrm>
            <a:off x="4909960" y="5089143"/>
            <a:ext cx="2205550" cy="105157"/>
          </a:xfrm>
          <a:prstGeom prst="rect">
            <a:avLst/>
          </a:prstGeom>
        </p:spPr>
        <p:txBody>
          <a:bodyPr vert="horz" wrap="square" lIns="0" tIns="12700" rIns="0" bIns="0" rtlCol="0">
            <a:spAutoFit/>
          </a:bodyPr>
          <a:lstStyle/>
          <a:p>
            <a:pPr marL="12700" algn="r">
              <a:lnSpc>
                <a:spcPct val="100000"/>
              </a:lnSpc>
              <a:spcBef>
                <a:spcPts val="100"/>
              </a:spcBef>
            </a:pPr>
            <a:r>
              <a:rPr lang="el-GR" sz="600" dirty="0">
                <a:latin typeface="Arial"/>
                <a:cs typeface="Arial"/>
              </a:rPr>
              <a:t>Η </a:t>
            </a:r>
            <a:r>
              <a:rPr sz="600" dirty="0">
                <a:latin typeface="Arial"/>
                <a:cs typeface="Arial"/>
              </a:rPr>
              <a:t>Moon, </a:t>
            </a:r>
            <a:r>
              <a:rPr lang="el-GR" sz="600" dirty="0">
                <a:latin typeface="Arial"/>
                <a:cs typeface="Arial"/>
              </a:rPr>
              <a:t>πρώην καρκινοπαθής, και ο σύντροφός της </a:t>
            </a:r>
            <a:r>
              <a:rPr sz="600" dirty="0">
                <a:latin typeface="Arial"/>
                <a:cs typeface="Arial"/>
              </a:rPr>
              <a:t>Ronan.</a:t>
            </a:r>
          </a:p>
        </p:txBody>
      </p:sp>
      <p:sp>
        <p:nvSpPr>
          <p:cNvPr id="20" name="object 20"/>
          <p:cNvSpPr txBox="1"/>
          <p:nvPr/>
        </p:nvSpPr>
        <p:spPr>
          <a:xfrm>
            <a:off x="444500" y="10004933"/>
            <a:ext cx="6658292" cy="289823"/>
          </a:xfrm>
          <a:prstGeom prst="rect">
            <a:avLst/>
          </a:prstGeom>
        </p:spPr>
        <p:txBody>
          <a:bodyPr vert="horz" wrap="square" lIns="0" tIns="12700" rIns="0" bIns="0" rtlCol="0">
            <a:spAutoFit/>
          </a:bodyPr>
          <a:lstStyle/>
          <a:p>
            <a:pPr algn="ctr">
              <a:spcBef>
                <a:spcPts val="100"/>
              </a:spcBef>
            </a:pPr>
            <a:r>
              <a:rPr sz="525" baseline="31746" dirty="0">
                <a:latin typeface="Arial"/>
                <a:cs typeface="Arial"/>
              </a:rPr>
              <a:t>1</a:t>
            </a:r>
            <a:r>
              <a:rPr lang="el-GR" sz="600" dirty="0">
                <a:latin typeface="Arial"/>
                <a:cs typeface="Arial"/>
              </a:rPr>
              <a:t> Διεθνής Οργανισμός Έρευνας για τον Καρκίνο</a:t>
            </a:r>
            <a:r>
              <a:rPr sz="600" dirty="0">
                <a:latin typeface="Arial"/>
                <a:cs typeface="Arial"/>
              </a:rPr>
              <a:t>, </a:t>
            </a:r>
            <a:r>
              <a:rPr lang="el-GR" sz="600" dirty="0">
                <a:latin typeface="Arial"/>
                <a:cs typeface="Arial"/>
              </a:rPr>
              <a:t>Παγκόσμιο Παρατηρητήριο για τον Καρκίνο</a:t>
            </a:r>
            <a:r>
              <a:rPr sz="600" dirty="0">
                <a:latin typeface="Arial"/>
                <a:cs typeface="Arial"/>
              </a:rPr>
              <a:t>, 2022.</a:t>
            </a:r>
          </a:p>
          <a:p>
            <a:pPr algn="ctr">
              <a:lnSpc>
                <a:spcPct val="100000"/>
              </a:lnSpc>
            </a:pPr>
            <a:r>
              <a:rPr sz="525" baseline="31746" dirty="0">
                <a:latin typeface="Arial"/>
                <a:cs typeface="Arial"/>
              </a:rPr>
              <a:t>2</a:t>
            </a:r>
            <a:r>
              <a:rPr lang="el-GR" sz="600" dirty="0">
                <a:latin typeface="Arial"/>
                <a:cs typeface="Arial"/>
              </a:rPr>
              <a:t> Παγκόσμιος Οργανισμός Υγείας</a:t>
            </a:r>
            <a:r>
              <a:rPr sz="600" dirty="0">
                <a:latin typeface="Arial"/>
                <a:cs typeface="Arial"/>
              </a:rPr>
              <a:t>, </a:t>
            </a:r>
            <a:r>
              <a:rPr lang="el-GR" sz="600" dirty="0">
                <a:latin typeface="Arial"/>
                <a:cs typeface="Arial"/>
              </a:rPr>
              <a:t>«Η επιβάρυνση που επιφέρει ο καρκίνος αυξάνεται σε παγκόσμιο επίπεδο, εν μέσω της εντεινόμενης ανάγκης για υπηρεσίες», 1 Φεβρουαρίου 2024.</a:t>
            </a:r>
          </a:p>
          <a:p>
            <a:pPr algn="ctr">
              <a:lnSpc>
                <a:spcPct val="100000"/>
              </a:lnSpc>
            </a:pPr>
            <a:r>
              <a:rPr sz="525" baseline="31746" dirty="0">
                <a:latin typeface="Arial"/>
                <a:cs typeface="Arial"/>
              </a:rPr>
              <a:t>3</a:t>
            </a:r>
            <a:r>
              <a:rPr lang="el-GR" sz="600" dirty="0">
                <a:latin typeface="Arial"/>
                <a:cs typeface="Arial"/>
              </a:rPr>
              <a:t> Παγκόσμιος Οργανισμός Υγείας</a:t>
            </a:r>
            <a:r>
              <a:rPr sz="600" dirty="0">
                <a:latin typeface="Arial"/>
                <a:cs typeface="Arial"/>
              </a:rPr>
              <a:t>, </a:t>
            </a:r>
            <a:r>
              <a:rPr lang="el-GR" sz="600" dirty="0">
                <a:latin typeface="Arial"/>
                <a:cs typeface="Arial"/>
              </a:rPr>
              <a:t>«Καρκίνος», 3 Φεβρουαρίου 2025.</a:t>
            </a:r>
          </a:p>
        </p:txBody>
      </p:sp>
      <p:sp>
        <p:nvSpPr>
          <p:cNvPr id="8" name="object 8"/>
          <p:cNvSpPr txBox="1">
            <a:spLocks noGrp="1"/>
          </p:cNvSpPr>
          <p:nvPr>
            <p:ph type="title"/>
          </p:nvPr>
        </p:nvSpPr>
        <p:spPr>
          <a:xfrm>
            <a:off x="288848" y="1000531"/>
            <a:ext cx="4398501" cy="2078774"/>
          </a:xfrm>
          <a:prstGeom prst="rect">
            <a:avLst/>
          </a:prstGeom>
        </p:spPr>
        <p:txBody>
          <a:bodyPr vert="horz" wrap="square" lIns="0" tIns="77470" rIns="0" bIns="0" rtlCol="0">
            <a:spAutoFit/>
          </a:bodyPr>
          <a:lstStyle/>
          <a:p>
            <a:pPr marL="12700" marR="5080">
              <a:lnSpc>
                <a:spcPts val="2570"/>
              </a:lnSpc>
              <a:spcBef>
                <a:spcPts val="610"/>
              </a:spcBef>
            </a:pPr>
            <a:r>
              <a:rPr lang="el-GR" dirty="0"/>
              <a:t>Η </a:t>
            </a:r>
            <a:r>
              <a:rPr dirty="0"/>
              <a:t>LA ROCHE-POSAY </a:t>
            </a:r>
            <a:r>
              <a:rPr lang="el-GR" dirty="0"/>
              <a:t>ΔΗΜΟΣΙΕΥΕΙ ΤΗΝ ΠΡΩΤΗ ΤΗΣ</a:t>
            </a:r>
            <a:r>
              <a:rPr dirty="0"/>
              <a:t> </a:t>
            </a:r>
            <a:r>
              <a:rPr lang="el-GR" dirty="0"/>
              <a:t>ΕΚΘΕΣΗ ΣΤΟ ΠΛΑΙΣΙΟ ΤΟΥ ΠΡΟΓΡΑΜΜΑΤΟΣ «ΥΠΟΣΤΗΡΙΞΗ ΚΑΤΑ ΤΗ ΔΙΑΡΚΕΙΑ ΤΟΥ ΚΑΡΚΙΝΟΥ»</a:t>
            </a:r>
            <a:endParaRPr dirty="0"/>
          </a:p>
        </p:txBody>
      </p:sp>
      <p:sp>
        <p:nvSpPr>
          <p:cNvPr id="9" name="object 9"/>
          <p:cNvSpPr txBox="1"/>
          <p:nvPr/>
        </p:nvSpPr>
        <p:spPr>
          <a:xfrm>
            <a:off x="291999" y="3063793"/>
            <a:ext cx="3638651" cy="662361"/>
          </a:xfrm>
          <a:prstGeom prst="rect">
            <a:avLst/>
          </a:prstGeom>
        </p:spPr>
        <p:txBody>
          <a:bodyPr vert="horz" wrap="square" lIns="0" tIns="12700" rIns="0" bIns="0" rtlCol="0">
            <a:spAutoFit/>
          </a:bodyPr>
          <a:lstStyle/>
          <a:p>
            <a:pPr marL="12700" marR="5080">
              <a:lnSpc>
                <a:spcPct val="121300"/>
              </a:lnSpc>
              <a:spcBef>
                <a:spcPts val="100"/>
              </a:spcBef>
            </a:pPr>
            <a:r>
              <a:rPr lang="el-GR" sz="1200" dirty="0">
                <a:solidFill>
                  <a:srgbClr val="FFFFFF"/>
                </a:solidFill>
                <a:latin typeface="Arial"/>
                <a:cs typeface="Arial"/>
              </a:rPr>
              <a:t>Γιορτάζοντας 50 χρόνια δερματολογικής καινοτομίας, η μάρκα επιβεβαιώνει τη δέσμευσή της απέναντι στους ανθρώπους που πάσχουν από καρκίνο.</a:t>
            </a:r>
          </a:p>
        </p:txBody>
      </p:sp>
      <p:sp>
        <p:nvSpPr>
          <p:cNvPr id="11" name="object 11"/>
          <p:cNvSpPr txBox="1"/>
          <p:nvPr/>
        </p:nvSpPr>
        <p:spPr>
          <a:xfrm>
            <a:off x="3857269" y="5218955"/>
            <a:ext cx="3258820" cy="2926442"/>
          </a:xfrm>
          <a:prstGeom prst="rect">
            <a:avLst/>
          </a:prstGeom>
        </p:spPr>
        <p:txBody>
          <a:bodyPr vert="horz" wrap="square" lIns="0" tIns="12700" rIns="0" bIns="0" rtlCol="0">
            <a:spAutoFit/>
          </a:bodyPr>
          <a:lstStyle/>
          <a:p>
            <a:pPr marL="12700" marR="5080" lvl="0" indent="0" algn="l" defTabSz="914400" eaLnBrk="1" fontAlgn="auto" latinLnBrk="0" hangingPunct="1">
              <a:lnSpc>
                <a:spcPct val="100000"/>
              </a:lnSpc>
              <a:spcBef>
                <a:spcPts val="805"/>
              </a:spcBef>
              <a:spcAft>
                <a:spcPts val="0"/>
              </a:spcAft>
              <a:buClrTx/>
              <a:buSzTx/>
              <a:buFontTx/>
              <a:buNone/>
              <a:tabLst/>
              <a:defRPr/>
            </a:pPr>
            <a:r>
              <a:rPr lang="el-GR" sz="1600" b="1" dirty="0">
                <a:solidFill>
                  <a:srgbClr val="009FE3"/>
                </a:solidFill>
                <a:latin typeface="Arial"/>
                <a:cs typeface="Arial"/>
              </a:rPr>
              <a:t>Η ΔΕΣΜΕΥΣΗ ΤΗΣ </a:t>
            </a:r>
          </a:p>
          <a:p>
            <a:pPr marL="12700" marR="5080" lvl="0" indent="0" algn="l" defTabSz="914400" eaLnBrk="1" fontAlgn="auto" latinLnBrk="0" hangingPunct="1">
              <a:lnSpc>
                <a:spcPct val="100000"/>
              </a:lnSpc>
              <a:spcAft>
                <a:spcPts val="0"/>
              </a:spcAft>
              <a:buClrTx/>
              <a:buSzTx/>
              <a:buFontTx/>
              <a:buNone/>
              <a:tabLst/>
              <a:defRPr/>
            </a:pPr>
            <a:r>
              <a:rPr sz="1600" b="1" dirty="0">
                <a:solidFill>
                  <a:srgbClr val="009FE3"/>
                </a:solidFill>
                <a:latin typeface="Arial"/>
                <a:cs typeface="Arial"/>
              </a:rPr>
              <a:t>LA ROCHE-POSAY</a:t>
            </a:r>
            <a:endParaRPr sz="1600" dirty="0">
              <a:latin typeface="Arial"/>
              <a:cs typeface="Arial"/>
            </a:endParaRPr>
          </a:p>
          <a:p>
            <a:pPr marL="12700" marR="5080" algn="just">
              <a:spcBef>
                <a:spcPts val="805"/>
              </a:spcBef>
            </a:pPr>
            <a:r>
              <a:rPr lang="el-GR" sz="900" dirty="0">
                <a:latin typeface="Arial"/>
                <a:cs typeface="Arial"/>
              </a:rPr>
              <a:t>Η ογκολογία</a:t>
            </a:r>
            <a:r>
              <a:rPr sz="900" dirty="0">
                <a:latin typeface="Arial"/>
                <a:cs typeface="Arial"/>
              </a:rPr>
              <a:t> </a:t>
            </a:r>
            <a:r>
              <a:rPr lang="el-GR" sz="900" dirty="0">
                <a:latin typeface="Arial"/>
                <a:cs typeface="Arial"/>
              </a:rPr>
              <a:t>βρίσκεται επί πολλά χρόνια στο επίκεντρο της δραστηριότητας της </a:t>
            </a:r>
            <a:r>
              <a:rPr sz="900" dirty="0">
                <a:latin typeface="Arial"/>
                <a:cs typeface="Arial"/>
              </a:rPr>
              <a:t>La Roche-Posay. </a:t>
            </a:r>
            <a:r>
              <a:rPr lang="el-GR" sz="900" dirty="0">
                <a:latin typeface="Arial"/>
                <a:cs typeface="Arial"/>
              </a:rPr>
              <a:t>Αυτό που ξεκίνησε ως πρωτοποριακές έρευνες στην αντηλιακή προστασία έχει εξελιχθεί σε μια ολιστική προσέγγιση στη φροντίδα του καρκίνου. Σήμερα, το πρόγραμμα «Υποστήριξη Κατά τη Διάρκεια του Καρκίνου» περιλαμβάνει δύο βασικούς τομείς: την πρωτοβουλία </a:t>
            </a:r>
            <a:r>
              <a:rPr sz="900" b="1" dirty="0">
                <a:latin typeface="Arial"/>
                <a:cs typeface="Arial"/>
              </a:rPr>
              <a:t>Save Your Skin </a:t>
            </a:r>
            <a:r>
              <a:rPr lang="el-GR" sz="900" dirty="0">
                <a:latin typeface="Arial"/>
                <a:cs typeface="Arial"/>
              </a:rPr>
              <a:t>για την πρόληψη και ανίχνευση του καρκίνου του δέρματος, και την πρωτοβουλία</a:t>
            </a:r>
            <a:r>
              <a:rPr sz="900" dirty="0">
                <a:latin typeface="Arial"/>
                <a:cs typeface="Arial"/>
              </a:rPr>
              <a:t> </a:t>
            </a:r>
            <a:r>
              <a:rPr sz="900" b="1" dirty="0">
                <a:latin typeface="Arial"/>
                <a:cs typeface="Arial"/>
              </a:rPr>
              <a:t>Fight With Care </a:t>
            </a:r>
            <a:r>
              <a:rPr lang="el-GR" sz="900" dirty="0">
                <a:latin typeface="Arial"/>
                <a:cs typeface="Arial"/>
              </a:rPr>
              <a:t>που επικεντρώνεται στη βελτίωση της ποιότητας ζωής των ασθενών μέσω της υποστηρικτικής φροντίδας</a:t>
            </a:r>
            <a:r>
              <a:rPr sz="900" dirty="0">
                <a:latin typeface="Arial"/>
                <a:cs typeface="Arial"/>
              </a:rPr>
              <a:t>.</a:t>
            </a:r>
            <a:endParaRPr lang="el-GR" sz="900" dirty="0">
              <a:latin typeface="Arial"/>
              <a:cs typeface="Arial"/>
            </a:endParaRPr>
          </a:p>
          <a:p>
            <a:pPr marL="12700" marR="5080" algn="just" rtl="0">
              <a:spcBef>
                <a:spcPts val="805"/>
              </a:spcBef>
            </a:pPr>
            <a:r>
              <a:rPr lang="el-GR" sz="900" dirty="0">
                <a:latin typeface="Arial"/>
                <a:cs typeface="Arial"/>
              </a:rPr>
              <a:t>Η πρώτη αυτή Έκθεση Υποστήριξης Κατά τη Διάρκεια του Καρκίνου αντικατοπτρίζει την αποστολή της μάρκας να μετουσιώσει τη δερματολογική εμπειρογνωμοσύνη σε δράσεις με απτό αντίκτυπο</a:t>
            </a:r>
            <a:r>
              <a:rPr lang="en-GB" sz="900" dirty="0">
                <a:latin typeface="Arial"/>
                <a:cs typeface="Arial"/>
              </a:rPr>
              <a:t>, </a:t>
            </a:r>
            <a:r>
              <a:rPr lang="el-GR" sz="900" dirty="0">
                <a:latin typeface="Arial"/>
                <a:cs typeface="Arial"/>
              </a:rPr>
              <a:t>ενδυναμώνοντας ασθενείς, φροντιστές και επαγγελματίες υγείας και, παράλληλα, ευαισθητοποιώντας το κοινό σε παγκόσμιο επίπεδο.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69994" y="8129600"/>
            <a:ext cx="3233420" cy="1296000"/>
          </a:xfrm>
          <a:prstGeom prst="rect">
            <a:avLst/>
          </a:prstGeom>
          <a:solidFill>
            <a:srgbClr val="DCDCDC"/>
          </a:solidFill>
        </p:spPr>
        <p:txBody>
          <a:bodyPr vert="horz" wrap="square" lIns="0" tIns="43180" rIns="0" bIns="0" rtlCol="0">
            <a:spAutoFit/>
          </a:bodyPr>
          <a:lstStyle/>
          <a:p>
            <a:pPr marL="71755" marR="63500" algn="just">
              <a:lnSpc>
                <a:spcPct val="100000"/>
              </a:lnSpc>
              <a:spcBef>
                <a:spcPts val="340"/>
              </a:spcBef>
            </a:pPr>
            <a:r>
              <a:rPr lang="el-GR" sz="800" b="1" dirty="0">
                <a:latin typeface="Arial"/>
                <a:cs typeface="Arial"/>
              </a:rPr>
              <a:t>Σχετικά με τη</a:t>
            </a:r>
            <a:r>
              <a:rPr sz="800" b="1" dirty="0">
                <a:latin typeface="Arial"/>
                <a:cs typeface="Arial"/>
              </a:rPr>
              <a:t> La Roche-Posay. </a:t>
            </a:r>
            <a:r>
              <a:rPr lang="el-GR" sz="800" dirty="0">
                <a:latin typeface="Arial"/>
                <a:cs typeface="Arial"/>
              </a:rPr>
              <a:t>Δημιουργήθηκε το 1975, και πλέον τη συνιστούν πάνω από 100.000 δερματολόγοι στον κόσμο. Η</a:t>
            </a:r>
            <a:r>
              <a:rPr lang="el-GR" sz="800" b="1" dirty="0">
                <a:latin typeface="Arial"/>
                <a:cs typeface="Arial"/>
              </a:rPr>
              <a:t> </a:t>
            </a:r>
            <a:r>
              <a:rPr lang="en-GB" sz="800" dirty="0">
                <a:latin typeface="Arial"/>
                <a:cs typeface="Arial"/>
              </a:rPr>
              <a:t>La Roche-Posay </a:t>
            </a:r>
            <a:r>
              <a:rPr lang="el-GR" sz="800" dirty="0">
                <a:latin typeface="Arial"/>
                <a:cs typeface="Arial"/>
              </a:rPr>
              <a:t>προσφέρει ουσιαστικές λύσεις φροντίδας, που αναπτύσσονται σε συνεργασία με δερματολόγους και είναι αποδεδειγμένα κατάλληλες για το ευαίσθητο, ευάλωτο δέρμα</a:t>
            </a:r>
            <a:r>
              <a:rPr sz="800" dirty="0">
                <a:latin typeface="Arial"/>
                <a:cs typeface="Arial"/>
              </a:rPr>
              <a:t>. </a:t>
            </a:r>
            <a:r>
              <a:rPr lang="el-GR" sz="800" dirty="0">
                <a:latin typeface="Arial"/>
                <a:cs typeface="Arial"/>
              </a:rPr>
              <a:t>Από τα νεογέννητα μέχρι τους ασθενείς με καρκίνο</a:t>
            </a:r>
            <a:r>
              <a:rPr sz="800" dirty="0">
                <a:latin typeface="Arial"/>
                <a:cs typeface="Arial"/>
              </a:rPr>
              <a:t>, </a:t>
            </a:r>
            <a:r>
              <a:rPr lang="el-GR" sz="800" dirty="0">
                <a:latin typeface="Arial"/>
                <a:cs typeface="Arial"/>
              </a:rPr>
              <a:t>τα προϊόντα της μάρκας συνδυάζουν ασφάλεια, ανοχή και αποτελεσματικότητα υποστηρίζοντας την υγεία του δέρματος σε κάθε στάδιο της ζωής</a:t>
            </a:r>
            <a:r>
              <a:rPr sz="800" dirty="0">
                <a:latin typeface="Arial"/>
                <a:cs typeface="Arial"/>
              </a:rPr>
              <a:t>. </a:t>
            </a:r>
            <a:r>
              <a:rPr lang="el-GR" sz="800" dirty="0">
                <a:latin typeface="Arial"/>
                <a:cs typeface="Arial"/>
              </a:rPr>
              <a:t>Με παρουσία σε περισσότερες από 60 χώρες, η </a:t>
            </a:r>
            <a:r>
              <a:rPr sz="800" dirty="0">
                <a:latin typeface="Arial"/>
                <a:cs typeface="Arial"/>
              </a:rPr>
              <a:t>La Roche-Posay </a:t>
            </a:r>
            <a:r>
              <a:rPr lang="en-GR" sz="800" dirty="0">
                <a:latin typeface="Arial"/>
                <a:cs typeface="Arial"/>
              </a:rPr>
              <a:t>έ</a:t>
            </a:r>
            <a:r>
              <a:rPr lang="el-GR" sz="800" dirty="0" err="1">
                <a:latin typeface="Arial"/>
                <a:cs typeface="Arial"/>
              </a:rPr>
              <a:t>χει</a:t>
            </a:r>
            <a:r>
              <a:rPr lang="el-GR" sz="800" dirty="0">
                <a:latin typeface="Arial"/>
                <a:cs typeface="Arial"/>
              </a:rPr>
              <a:t> δεσμευτεί να κάνει τη δερματολογία </a:t>
            </a:r>
            <a:r>
              <a:rPr lang="el-GR" sz="800" dirty="0" err="1">
                <a:latin typeface="Arial"/>
                <a:cs typeface="Arial"/>
              </a:rPr>
              <a:t>προσβάσιμη</a:t>
            </a:r>
            <a:r>
              <a:rPr lang="el-GR" sz="800" dirty="0">
                <a:latin typeface="Arial"/>
                <a:cs typeface="Arial"/>
              </a:rPr>
              <a:t> για όλους.</a:t>
            </a:r>
            <a:endParaRPr sz="800" dirty="0">
              <a:latin typeface="Arial"/>
              <a:cs typeface="Arial"/>
            </a:endParaRPr>
          </a:p>
        </p:txBody>
      </p:sp>
      <p:pic>
        <p:nvPicPr>
          <p:cNvPr id="3" name="object 3"/>
          <p:cNvPicPr/>
          <p:nvPr/>
        </p:nvPicPr>
        <p:blipFill>
          <a:blip r:embed="rId2" cstate="print"/>
          <a:stretch>
            <a:fillRect/>
          </a:stretch>
        </p:blipFill>
        <p:spPr>
          <a:xfrm>
            <a:off x="2990121" y="9526823"/>
            <a:ext cx="1579755" cy="405884"/>
          </a:xfrm>
          <a:prstGeom prst="rect">
            <a:avLst/>
          </a:prstGeom>
        </p:spPr>
      </p:pic>
      <p:sp>
        <p:nvSpPr>
          <p:cNvPr id="4" name="object 4"/>
          <p:cNvSpPr txBox="1"/>
          <p:nvPr/>
        </p:nvSpPr>
        <p:spPr>
          <a:xfrm>
            <a:off x="444499" y="10183400"/>
            <a:ext cx="6658915" cy="228268"/>
          </a:xfrm>
          <a:prstGeom prst="rect">
            <a:avLst/>
          </a:prstGeom>
        </p:spPr>
        <p:txBody>
          <a:bodyPr vert="horz" wrap="square" lIns="0" tIns="12700" rIns="0" bIns="0" rtlCol="0">
            <a:spAutoFit/>
          </a:bodyPr>
          <a:lstStyle/>
          <a:p>
            <a:pPr marL="6350" marR="5080" indent="4763" algn="ctr">
              <a:lnSpc>
                <a:spcPct val="100000"/>
              </a:lnSpc>
              <a:spcBef>
                <a:spcPts val="100"/>
              </a:spcBef>
            </a:pPr>
            <a:r>
              <a:rPr lang="el-GR" sz="700" dirty="0">
                <a:latin typeface="Arial"/>
                <a:cs typeface="Arial"/>
              </a:rPr>
              <a:t>Για περισσότερες πληροφορίες σχετικά με τη </a:t>
            </a:r>
            <a:r>
              <a:rPr lang="en-GB" sz="700" dirty="0">
                <a:latin typeface="Arial"/>
                <a:cs typeface="Arial"/>
              </a:rPr>
              <a:t>La Roche-Posay </a:t>
            </a:r>
            <a:r>
              <a:rPr lang="el-GR" sz="700" dirty="0">
                <a:latin typeface="Arial"/>
                <a:cs typeface="Arial"/>
              </a:rPr>
              <a:t>και για να ανακαλύψετε την πλήρη Έκθεση Υποστήριξης Κατά τη Διάρκεια του Καρκίνου, </a:t>
            </a:r>
          </a:p>
          <a:p>
            <a:pPr marL="6350" marR="5080" indent="4763" algn="ctr">
              <a:lnSpc>
                <a:spcPct val="100000"/>
              </a:lnSpc>
            </a:pPr>
            <a:r>
              <a:rPr lang="el-GR" sz="700" dirty="0">
                <a:latin typeface="Arial"/>
                <a:cs typeface="Arial"/>
              </a:rPr>
              <a:t>επισκεφθείτε το </a:t>
            </a:r>
            <a:r>
              <a:rPr lang="en-GB" sz="700" dirty="0" err="1">
                <a:latin typeface="Arial"/>
                <a:cs typeface="Arial"/>
              </a:rPr>
              <a:t>www.laroche-posay.com</a:t>
            </a:r>
            <a:r>
              <a:rPr lang="en-GB" sz="700" dirty="0">
                <a:latin typeface="Arial"/>
                <a:cs typeface="Arial"/>
              </a:rPr>
              <a:t> </a:t>
            </a:r>
            <a:r>
              <a:rPr lang="el-GR" sz="700" dirty="0">
                <a:latin typeface="Arial"/>
                <a:cs typeface="Arial"/>
              </a:rPr>
              <a:t>και ακολουθήστε τη </a:t>
            </a:r>
            <a:r>
              <a:rPr lang="en-GB" sz="700" dirty="0">
                <a:latin typeface="Arial"/>
                <a:cs typeface="Arial"/>
              </a:rPr>
              <a:t>La Roche-Posay </a:t>
            </a:r>
            <a:r>
              <a:rPr lang="el-GR" sz="700" dirty="0">
                <a:latin typeface="Arial"/>
                <a:cs typeface="Arial"/>
              </a:rPr>
              <a:t>στο </a:t>
            </a:r>
            <a:r>
              <a:rPr lang="en-GB" sz="700" dirty="0">
                <a:latin typeface="Arial"/>
                <a:cs typeface="Arial"/>
              </a:rPr>
              <a:t>Instagram, </a:t>
            </a:r>
            <a:r>
              <a:rPr lang="el-GR" sz="700" dirty="0">
                <a:latin typeface="Arial"/>
                <a:cs typeface="Arial"/>
              </a:rPr>
              <a:t>το </a:t>
            </a:r>
            <a:r>
              <a:rPr lang="en-GB" sz="700" dirty="0" err="1">
                <a:latin typeface="Arial"/>
                <a:cs typeface="Arial"/>
              </a:rPr>
              <a:t>Tiktok</a:t>
            </a:r>
            <a:r>
              <a:rPr lang="en-GB" sz="700" dirty="0">
                <a:latin typeface="Arial"/>
                <a:cs typeface="Arial"/>
              </a:rPr>
              <a:t>, </a:t>
            </a:r>
            <a:r>
              <a:rPr lang="el-GR" sz="700" dirty="0">
                <a:latin typeface="Arial"/>
                <a:cs typeface="Arial"/>
              </a:rPr>
              <a:t>το </a:t>
            </a:r>
            <a:r>
              <a:rPr lang="en-GB" sz="700" dirty="0">
                <a:latin typeface="Arial"/>
                <a:cs typeface="Arial"/>
              </a:rPr>
              <a:t>YouTube </a:t>
            </a:r>
            <a:r>
              <a:rPr lang="el-GR" sz="700" dirty="0">
                <a:latin typeface="Arial"/>
                <a:cs typeface="Arial"/>
              </a:rPr>
              <a:t>και το </a:t>
            </a:r>
            <a:r>
              <a:rPr lang="en-GB" sz="700" dirty="0">
                <a:latin typeface="Arial"/>
                <a:cs typeface="Arial"/>
              </a:rPr>
              <a:t>Facebook.</a:t>
            </a:r>
          </a:p>
        </p:txBody>
      </p:sp>
      <p:sp>
        <p:nvSpPr>
          <p:cNvPr id="5" name="object 5"/>
          <p:cNvSpPr txBox="1"/>
          <p:nvPr/>
        </p:nvSpPr>
        <p:spPr>
          <a:xfrm>
            <a:off x="419087" y="3770503"/>
            <a:ext cx="3348000" cy="1287532"/>
          </a:xfrm>
          <a:prstGeom prst="rect">
            <a:avLst/>
          </a:prstGeom>
        </p:spPr>
        <p:txBody>
          <a:bodyPr vert="horz" wrap="square" lIns="0" tIns="12700" rIns="0" bIns="0" rtlCol="0">
            <a:spAutoFit/>
          </a:bodyPr>
          <a:lstStyle/>
          <a:p>
            <a:pPr marL="38100" marR="30480" lvl="0" indent="0" algn="l" defTabSz="914400" eaLnBrk="1" fontAlgn="auto" latinLnBrk="0" hangingPunct="1">
              <a:lnSpc>
                <a:spcPct val="100000"/>
              </a:lnSpc>
              <a:spcBef>
                <a:spcPts val="675"/>
              </a:spcBef>
              <a:spcAft>
                <a:spcPts val="0"/>
              </a:spcAft>
              <a:buClrTx/>
              <a:buSzTx/>
              <a:buFontTx/>
              <a:buNone/>
              <a:tabLst/>
              <a:defRPr/>
            </a:pPr>
            <a:r>
              <a:rPr lang="el-GR" sz="1600" b="1" dirty="0">
                <a:solidFill>
                  <a:srgbClr val="009FE3"/>
                </a:solidFill>
                <a:latin typeface="Arial"/>
                <a:cs typeface="Arial"/>
              </a:rPr>
              <a:t>ΤΡΕΙΣ ΠΥΛΩΝΕΣ ΔΡΑΣΗΣ ΣΤΗ ΜΑΧΗ ΚΑΤΑ ΤΟΥ ΚΑΡΚΙΝΟΥ</a:t>
            </a:r>
            <a:endParaRPr sz="1600" dirty="0">
              <a:latin typeface="Arial"/>
              <a:cs typeface="Arial"/>
            </a:endParaRPr>
          </a:p>
          <a:p>
            <a:pPr marL="38100" marR="30480" algn="just">
              <a:lnSpc>
                <a:spcPct val="100000"/>
              </a:lnSpc>
              <a:spcBef>
                <a:spcPts val="675"/>
              </a:spcBef>
            </a:pPr>
            <a:r>
              <a:rPr lang="el-GR" sz="900" dirty="0">
                <a:latin typeface="Arial"/>
                <a:cs typeface="Arial"/>
              </a:rPr>
              <a:t>Καθώς η </a:t>
            </a:r>
            <a:r>
              <a:rPr lang="en-GB" sz="900" dirty="0">
                <a:latin typeface="Arial"/>
                <a:cs typeface="Arial"/>
              </a:rPr>
              <a:t>La Roche-Posay </a:t>
            </a:r>
            <a:r>
              <a:rPr lang="el-GR" sz="900" dirty="0">
                <a:latin typeface="Arial"/>
                <a:cs typeface="Arial"/>
              </a:rPr>
              <a:t>γιορτάζει την 50ή επέτειό της το 2025, αυτό το ορόσημο δεν αντικατοπτρίζει μόνο τα επιτεύγματα του παρελθόντος, αλλά και μια υπόσχεση για το μέλλον: να συμβάλει στη μείωση της επιβάρυνσης του καρκίνου και στη βελτίωση της ποιότητας ζωής όλων των ασθενών.</a:t>
            </a:r>
          </a:p>
        </p:txBody>
      </p:sp>
      <p:sp>
        <p:nvSpPr>
          <p:cNvPr id="6" name="object 6"/>
          <p:cNvSpPr txBox="1"/>
          <p:nvPr/>
        </p:nvSpPr>
        <p:spPr>
          <a:xfrm>
            <a:off x="444499" y="4965700"/>
            <a:ext cx="3312000" cy="1371529"/>
          </a:xfrm>
          <a:prstGeom prst="rect">
            <a:avLst/>
          </a:prstGeom>
        </p:spPr>
        <p:txBody>
          <a:bodyPr vert="horz" wrap="square" lIns="0" tIns="154305" rIns="0" bIns="0" rtlCol="0">
            <a:spAutoFit/>
          </a:bodyPr>
          <a:lstStyle/>
          <a:p>
            <a:pPr marL="12700" algn="just">
              <a:lnSpc>
                <a:spcPct val="100000"/>
              </a:lnSpc>
              <a:spcBef>
                <a:spcPts val="1215"/>
              </a:spcBef>
            </a:pPr>
            <a:r>
              <a:rPr sz="1600" b="1" dirty="0">
                <a:solidFill>
                  <a:srgbClr val="009FE3"/>
                </a:solidFill>
                <a:latin typeface="Arial"/>
                <a:cs typeface="Arial"/>
              </a:rPr>
              <a:t>1/ </a:t>
            </a:r>
            <a:r>
              <a:rPr lang="el-GR" sz="1600" dirty="0">
                <a:solidFill>
                  <a:srgbClr val="009FE3"/>
                </a:solidFill>
                <a:latin typeface="Arial"/>
                <a:cs typeface="Arial"/>
              </a:rPr>
              <a:t>ΕΠΙΣΤΗΜΗ</a:t>
            </a:r>
            <a:endParaRPr sz="1600" dirty="0">
              <a:latin typeface="Arial"/>
              <a:cs typeface="Arial"/>
            </a:endParaRPr>
          </a:p>
          <a:p>
            <a:pPr marL="12700" marR="5080" algn="just">
              <a:spcBef>
                <a:spcPts val="25"/>
              </a:spcBef>
            </a:pPr>
            <a:r>
              <a:rPr lang="el-GR" sz="900" dirty="0">
                <a:latin typeface="Arial"/>
                <a:cs typeface="Arial"/>
              </a:rPr>
              <a:t>Η εμπειρογνωμοσύνη της </a:t>
            </a:r>
            <a:r>
              <a:rPr lang="en-GB" sz="900" dirty="0">
                <a:latin typeface="Arial"/>
                <a:cs typeface="Arial"/>
              </a:rPr>
              <a:t>La Roche-Posay </a:t>
            </a:r>
            <a:r>
              <a:rPr lang="el-GR" sz="900" dirty="0">
                <a:latin typeface="Arial"/>
                <a:cs typeface="Arial"/>
              </a:rPr>
              <a:t>βασίζεται σε δεκαετίες επιστημονικής και δερματολογικής έρευνας. Η μάρκα προσφέρει αυστηρά ελεγμένα </a:t>
            </a:r>
            <a:r>
              <a:rPr lang="el-GR" sz="900" dirty="0" err="1">
                <a:latin typeface="Arial"/>
                <a:cs typeface="Arial"/>
              </a:rPr>
              <a:t>δερμοκαλλυντικά</a:t>
            </a:r>
            <a:r>
              <a:rPr lang="el-GR" sz="900" dirty="0">
                <a:latin typeface="Arial"/>
                <a:cs typeface="Arial"/>
              </a:rPr>
              <a:t> προϊόντα, λειτουργεί ένα μοναδικό Ιαματικό Κέντρο στη Γαλλία, και συνεργάζεται με κορυφαίους ειδικούς για την προώθηση της επιστημονικής γνώσης στον τομέα της ογκολογίας και την εκπαίδευση επαγγελματιών υγείας παγκοσμίως. </a:t>
            </a:r>
            <a:endParaRPr sz="900" dirty="0">
              <a:latin typeface="Arial"/>
              <a:cs typeface="Arial"/>
            </a:endParaRPr>
          </a:p>
        </p:txBody>
      </p:sp>
      <p:sp>
        <p:nvSpPr>
          <p:cNvPr id="7" name="object 7"/>
          <p:cNvSpPr txBox="1"/>
          <p:nvPr/>
        </p:nvSpPr>
        <p:spPr>
          <a:xfrm>
            <a:off x="453085" y="6261100"/>
            <a:ext cx="3312000" cy="1787028"/>
          </a:xfrm>
          <a:prstGeom prst="rect">
            <a:avLst/>
          </a:prstGeom>
        </p:spPr>
        <p:txBody>
          <a:bodyPr vert="horz" wrap="square" lIns="0" tIns="154305" rIns="0" bIns="0" rtlCol="0">
            <a:spAutoFit/>
          </a:bodyPr>
          <a:lstStyle/>
          <a:p>
            <a:pPr marL="12700" algn="just">
              <a:lnSpc>
                <a:spcPct val="100000"/>
              </a:lnSpc>
              <a:spcBef>
                <a:spcPts val="1215"/>
              </a:spcBef>
            </a:pPr>
            <a:r>
              <a:rPr sz="1600" b="1" dirty="0">
                <a:solidFill>
                  <a:srgbClr val="009FE3"/>
                </a:solidFill>
                <a:latin typeface="Arial"/>
                <a:cs typeface="Arial"/>
              </a:rPr>
              <a:t>2/ </a:t>
            </a:r>
            <a:r>
              <a:rPr lang="el-GR" sz="1600" dirty="0">
                <a:solidFill>
                  <a:srgbClr val="009FE3"/>
                </a:solidFill>
                <a:latin typeface="Arial"/>
                <a:cs typeface="Arial"/>
              </a:rPr>
              <a:t>ΥΠΟΣΤΗΡΙΞΗ</a:t>
            </a:r>
            <a:endParaRPr sz="1600" dirty="0">
              <a:latin typeface="Arial"/>
              <a:cs typeface="Arial"/>
            </a:endParaRPr>
          </a:p>
          <a:p>
            <a:pPr marL="12700" marR="5080" algn="just">
              <a:lnSpc>
                <a:spcPct val="100000"/>
              </a:lnSpc>
              <a:spcBef>
                <a:spcPts val="25"/>
              </a:spcBef>
            </a:pPr>
            <a:r>
              <a:rPr lang="el-GR" sz="900" dirty="0">
                <a:latin typeface="Arial"/>
                <a:cs typeface="Arial"/>
              </a:rPr>
              <a:t>Πέρα από τα καινοτόμα προϊόντα που αναπτύσσει, η </a:t>
            </a:r>
            <a:r>
              <a:rPr sz="900" dirty="0">
                <a:latin typeface="Arial"/>
                <a:cs typeface="Arial"/>
              </a:rPr>
              <a:t>La Roche-Posay </a:t>
            </a:r>
            <a:r>
              <a:rPr lang="el-GR" sz="900" dirty="0"/>
              <a:t>συνεργάζεται με ΜΚΟ, νοσοκομεία, και ενώσεις ασθενών</a:t>
            </a:r>
            <a:r>
              <a:rPr sz="900" dirty="0">
                <a:latin typeface="Arial"/>
                <a:cs typeface="Arial"/>
              </a:rPr>
              <a:t>, </a:t>
            </a:r>
            <a:r>
              <a:rPr lang="el-GR" sz="900" dirty="0"/>
              <a:t>παρέχοντας οικονομικές δωρεές, συνεισφορές σε είδος, και μια σειρά από προγράμματα υποστήριξης ασθενών όπως δωρεάν ελέγχους σπίλων, τηλεφωνικές γραμμές υποστήριξης, </a:t>
            </a:r>
            <a:r>
              <a:rPr lang="el-GR" sz="900"/>
              <a:t>εργαστήρια κοινωνικής </a:t>
            </a:r>
            <a:r>
              <a:rPr lang="el-GR" sz="900" dirty="0"/>
              <a:t>αισθητικής και προγράμματα εκπαίδευσης &amp; κατάρτισης</a:t>
            </a:r>
            <a:r>
              <a:rPr sz="900" dirty="0">
                <a:latin typeface="Arial"/>
                <a:cs typeface="Arial"/>
              </a:rPr>
              <a:t>. </a:t>
            </a:r>
            <a:r>
              <a:rPr lang="el-GR" sz="900" dirty="0"/>
              <a:t>Η μάρκα συνεργάζεται πλέον με πάνω από 40 ΜΚΟ παγκοσμίως, συμβάλλοντας ουσιαστικά στην πρόληψη, την ανίχνευση και την υποστηρικτική φροντίδα για τον καρκίνο του δέρματος</a:t>
            </a:r>
            <a:r>
              <a:rPr sz="900" dirty="0">
                <a:latin typeface="Arial"/>
                <a:cs typeface="Arial"/>
              </a:rPr>
              <a:t>.</a:t>
            </a:r>
          </a:p>
        </p:txBody>
      </p:sp>
      <p:sp>
        <p:nvSpPr>
          <p:cNvPr id="8" name="object 8"/>
          <p:cNvSpPr txBox="1"/>
          <p:nvPr/>
        </p:nvSpPr>
        <p:spPr>
          <a:xfrm>
            <a:off x="444500" y="8041515"/>
            <a:ext cx="3312000" cy="1510029"/>
          </a:xfrm>
          <a:prstGeom prst="rect">
            <a:avLst/>
          </a:prstGeom>
        </p:spPr>
        <p:txBody>
          <a:bodyPr vert="horz" wrap="square" lIns="0" tIns="154305" rIns="0" bIns="0" rtlCol="0">
            <a:spAutoFit/>
          </a:bodyPr>
          <a:lstStyle/>
          <a:p>
            <a:pPr marL="12700" algn="just">
              <a:lnSpc>
                <a:spcPct val="100000"/>
              </a:lnSpc>
              <a:spcBef>
                <a:spcPts val="1215"/>
              </a:spcBef>
            </a:pPr>
            <a:r>
              <a:rPr sz="1600" b="1" dirty="0">
                <a:solidFill>
                  <a:srgbClr val="009FE3"/>
                </a:solidFill>
                <a:latin typeface="Arial"/>
                <a:cs typeface="Arial"/>
              </a:rPr>
              <a:t>3/ </a:t>
            </a:r>
            <a:r>
              <a:rPr lang="el-GR" sz="1600" dirty="0">
                <a:solidFill>
                  <a:srgbClr val="009FE3"/>
                </a:solidFill>
                <a:latin typeface="Arial"/>
                <a:cs typeface="Arial"/>
              </a:rPr>
              <a:t>ΕΥΑΙΣΘΗΤΟΠΟΙΗΣΗ</a:t>
            </a:r>
            <a:endParaRPr sz="1600" dirty="0">
              <a:latin typeface="Arial"/>
              <a:cs typeface="Arial"/>
            </a:endParaRPr>
          </a:p>
          <a:p>
            <a:pPr marL="12700" marR="5080" algn="just" rtl="0">
              <a:spcBef>
                <a:spcPts val="25"/>
              </a:spcBef>
            </a:pPr>
            <a:r>
              <a:rPr lang="el-GR" sz="900" dirty="0">
                <a:latin typeface="Arial"/>
                <a:cs typeface="Arial"/>
              </a:rPr>
              <a:t>Μέσω διεθνών και τοπικών εκστρατειών, η</a:t>
            </a:r>
            <a:r>
              <a:rPr sz="900" dirty="0">
                <a:latin typeface="Arial"/>
                <a:cs typeface="Arial"/>
              </a:rPr>
              <a:t> </a:t>
            </a:r>
            <a:r>
              <a:rPr lang="en-GB" sz="900" dirty="0">
                <a:latin typeface="Arial"/>
                <a:cs typeface="Arial"/>
              </a:rPr>
              <a:t>La Roche-Posay </a:t>
            </a:r>
            <a:r>
              <a:rPr lang="el-GR" sz="900" dirty="0"/>
              <a:t>εκπαιδεύει το κοινό πάνω στις ασφαλείς πρακτικές κάτω από τον ήλιο και στην ανίχνευση του καρκίνου του δέρματος, τονίζοντας παράλληλα τη σημασία της υποστηρικτικής φροντίδας. Από την καινοτόμο πρωτοβουλία στο Μεξικό μέχρι τις μεγάλης κλίμακας καμπάνιες στην Αυστραλία, η μάρκα</a:t>
            </a:r>
            <a:r>
              <a:rPr lang="en-GB" sz="900" dirty="0"/>
              <a:t> </a:t>
            </a:r>
            <a:r>
              <a:rPr lang="el-GR" sz="900" dirty="0"/>
              <a:t>ενθαρρύνει τον ανοιχτό διάλογο και στοχεύει στην ενίσχυση της κατανόησης του κοινού για θέματα που άπτονται του καρκίνου.</a:t>
            </a:r>
          </a:p>
        </p:txBody>
      </p:sp>
      <p:pic>
        <p:nvPicPr>
          <p:cNvPr id="9" name="object 9"/>
          <p:cNvPicPr/>
          <p:nvPr/>
        </p:nvPicPr>
        <p:blipFill>
          <a:blip r:embed="rId3" cstate="print"/>
          <a:stretch>
            <a:fillRect/>
          </a:stretch>
        </p:blipFill>
        <p:spPr>
          <a:xfrm>
            <a:off x="0" y="0"/>
            <a:ext cx="7559992" cy="3527996"/>
          </a:xfrm>
          <a:prstGeom prst="rect">
            <a:avLst/>
          </a:prstGeom>
        </p:spPr>
      </p:pic>
      <p:sp>
        <p:nvSpPr>
          <p:cNvPr id="10" name="object 10"/>
          <p:cNvSpPr/>
          <p:nvPr/>
        </p:nvSpPr>
        <p:spPr>
          <a:xfrm>
            <a:off x="457200" y="3578847"/>
            <a:ext cx="41910" cy="57150"/>
          </a:xfrm>
          <a:custGeom>
            <a:avLst/>
            <a:gdLst/>
            <a:ahLst/>
            <a:cxnLst/>
            <a:rect l="l" t="t" r="r" b="b"/>
            <a:pathLst>
              <a:path w="41909" h="57150">
                <a:moveTo>
                  <a:pt x="41694" y="0"/>
                </a:moveTo>
                <a:lnTo>
                  <a:pt x="0" y="0"/>
                </a:lnTo>
                <a:lnTo>
                  <a:pt x="0" y="57150"/>
                </a:lnTo>
                <a:lnTo>
                  <a:pt x="41694" y="57150"/>
                </a:lnTo>
                <a:lnTo>
                  <a:pt x="41694" y="0"/>
                </a:lnTo>
                <a:close/>
              </a:path>
            </a:pathLst>
          </a:custGeom>
          <a:solidFill>
            <a:srgbClr val="009FE3"/>
          </a:solidFill>
        </p:spPr>
        <p:txBody>
          <a:bodyPr wrap="square" lIns="0" tIns="0" rIns="0" bIns="0" rtlCol="0"/>
          <a:lstStyle/>
          <a:p>
            <a:endParaRPr/>
          </a:p>
        </p:txBody>
      </p:sp>
      <p:sp>
        <p:nvSpPr>
          <p:cNvPr id="11" name="object 11"/>
          <p:cNvSpPr txBox="1"/>
          <p:nvPr/>
        </p:nvSpPr>
        <p:spPr>
          <a:xfrm>
            <a:off x="502955" y="3547102"/>
            <a:ext cx="2487166" cy="105157"/>
          </a:xfrm>
          <a:prstGeom prst="rect">
            <a:avLst/>
          </a:prstGeom>
        </p:spPr>
        <p:txBody>
          <a:bodyPr vert="horz" wrap="square" lIns="0" tIns="12700" rIns="0" bIns="0" rtlCol="0">
            <a:spAutoFit/>
          </a:bodyPr>
          <a:lstStyle/>
          <a:p>
            <a:pPr marL="12700">
              <a:lnSpc>
                <a:spcPct val="100000"/>
              </a:lnSpc>
              <a:spcBef>
                <a:spcPts val="100"/>
              </a:spcBef>
            </a:pPr>
            <a:r>
              <a:rPr lang="el-GR" sz="600" dirty="0">
                <a:latin typeface="Arial"/>
                <a:cs typeface="Arial"/>
              </a:rPr>
              <a:t>Η </a:t>
            </a:r>
            <a:r>
              <a:rPr sz="600" dirty="0">
                <a:latin typeface="Arial"/>
                <a:cs typeface="Arial"/>
              </a:rPr>
              <a:t>Danielle, </a:t>
            </a:r>
            <a:r>
              <a:rPr lang="el-GR" sz="600" dirty="0">
                <a:latin typeface="Arial"/>
                <a:cs typeface="Arial"/>
              </a:rPr>
              <a:t>πρώην καρκινοπαθής, και οι κόρες της</a:t>
            </a:r>
            <a:r>
              <a:rPr sz="600" dirty="0">
                <a:latin typeface="Arial"/>
                <a:cs typeface="Arial"/>
              </a:rPr>
              <a:t> Lauryn &amp; Kenya.</a:t>
            </a:r>
          </a:p>
        </p:txBody>
      </p:sp>
      <p:sp>
        <p:nvSpPr>
          <p:cNvPr id="12" name="object 12"/>
          <p:cNvSpPr txBox="1"/>
          <p:nvPr/>
        </p:nvSpPr>
        <p:spPr>
          <a:xfrm>
            <a:off x="3846019" y="5890744"/>
            <a:ext cx="384810" cy="689932"/>
          </a:xfrm>
          <a:prstGeom prst="rect">
            <a:avLst/>
          </a:prstGeom>
        </p:spPr>
        <p:txBody>
          <a:bodyPr vert="horz" wrap="square" lIns="0" tIns="12700" rIns="0" bIns="0" rtlCol="0">
            <a:spAutoFit/>
          </a:bodyPr>
          <a:lstStyle/>
          <a:p>
            <a:pPr marL="12700">
              <a:lnSpc>
                <a:spcPct val="100000"/>
              </a:lnSpc>
              <a:spcBef>
                <a:spcPts val="100"/>
              </a:spcBef>
            </a:pPr>
            <a:r>
              <a:rPr lang="el-GR" sz="4400" b="1" dirty="0">
                <a:solidFill>
                  <a:srgbClr val="009FE3"/>
                </a:solidFill>
                <a:latin typeface="Arial"/>
                <a:cs typeface="Arial"/>
              </a:rPr>
              <a:t>«</a:t>
            </a:r>
            <a:endParaRPr sz="4400" dirty="0">
              <a:latin typeface="Arial"/>
              <a:cs typeface="Arial"/>
            </a:endParaRPr>
          </a:p>
        </p:txBody>
      </p:sp>
      <p:sp>
        <p:nvSpPr>
          <p:cNvPr id="13" name="object 13"/>
          <p:cNvSpPr txBox="1"/>
          <p:nvPr/>
        </p:nvSpPr>
        <p:spPr>
          <a:xfrm>
            <a:off x="4064752" y="6301486"/>
            <a:ext cx="2867964" cy="1308692"/>
          </a:xfrm>
          <a:prstGeom prst="rect">
            <a:avLst/>
          </a:prstGeom>
        </p:spPr>
        <p:txBody>
          <a:bodyPr vert="horz" wrap="square" lIns="0" tIns="15875" rIns="0" bIns="0" rtlCol="0">
            <a:spAutoFit/>
          </a:bodyPr>
          <a:lstStyle/>
          <a:p>
            <a:pPr marL="12700" algn="ctr">
              <a:spcBef>
                <a:spcPts val="125"/>
              </a:spcBef>
            </a:pPr>
            <a:r>
              <a:rPr lang="el-GR" sz="700" i="1" dirty="0">
                <a:latin typeface="Arial"/>
                <a:cs typeface="Arial"/>
              </a:rPr>
              <a:t>Με υπερηφάνεια και ισχυρό αίσθημα ευθύνης, σας παρουσιάζω την πρώτη Έκθεση της </a:t>
            </a:r>
            <a:r>
              <a:rPr lang="en-GB" sz="700" i="1" dirty="0">
                <a:latin typeface="Arial"/>
                <a:cs typeface="Arial"/>
              </a:rPr>
              <a:t>La Roche-Posay</a:t>
            </a:r>
            <a:r>
              <a:rPr lang="el-GR" sz="700" i="1" dirty="0">
                <a:latin typeface="Arial"/>
                <a:cs typeface="Arial"/>
              </a:rPr>
              <a:t> στο πλαίσιο του προγράμματος «Υποστήριξη Κατά τη Διάρκεια του Καρκίνου», η οποία μαρτυρά τη δέσμευσή μας να σταθούμε στο πλευρό των ανθρώπων που πάσχουν από καρκίνο. Εδώ και πολλά χρόνια, η αποστολή αυτή βρίσκεται στον πυρήνα της ταυτότητας και των </a:t>
            </a:r>
            <a:r>
              <a:rPr lang="el-GR" sz="700" i="1" dirty="0" err="1">
                <a:latin typeface="Arial"/>
                <a:cs typeface="Arial"/>
              </a:rPr>
              <a:t>δράσεών</a:t>
            </a:r>
            <a:r>
              <a:rPr lang="el-GR" sz="700" i="1" dirty="0">
                <a:latin typeface="Arial"/>
                <a:cs typeface="Arial"/>
              </a:rPr>
              <a:t> μας. Αυτό που ξεκίνησε ως πρωτοποριακές λύσεις αντηλιακής προστασίας έχει πλέον εξελιχθεί σε ένα πλήρες, ολιστικό σύστημα υποστήριξης, με θεμέλιο την πεποίθησή μας ότι κανείς δεν πρέπει να είναι μόνος στη μάχη ενάντια στον καρκίνο</a:t>
            </a:r>
            <a:r>
              <a:rPr lang="en-GB" sz="700" i="1" dirty="0">
                <a:latin typeface="Arial"/>
                <a:cs typeface="Arial"/>
              </a:rPr>
              <a:t>. </a:t>
            </a:r>
            <a:r>
              <a:rPr lang="el-GR" sz="700" i="1" dirty="0">
                <a:latin typeface="Arial"/>
                <a:cs typeface="Arial"/>
              </a:rPr>
              <a:t>Η έκθεση περιγράφει το πώς υλοποιούμε αυτή τη φιλοδοξία.</a:t>
            </a:r>
            <a:r>
              <a:rPr lang="en-GB" sz="700" i="1" dirty="0">
                <a:latin typeface="Arial"/>
                <a:cs typeface="Arial"/>
              </a:rPr>
              <a:t> </a:t>
            </a:r>
            <a:r>
              <a:rPr lang="el-GR" sz="700" i="1" dirty="0">
                <a:latin typeface="Arial"/>
                <a:cs typeface="Arial"/>
              </a:rPr>
              <a:t>Ωστόσο, δεν είναι απλώς μια σύνοψη των πρωτοβουλιών μας, αλλά μια πρόσκληση να μας ακολουθήσετε</a:t>
            </a:r>
            <a:r>
              <a:rPr lang="en-GB" sz="700" i="1" dirty="0">
                <a:latin typeface="Arial"/>
                <a:cs typeface="Arial"/>
              </a:rPr>
              <a:t> </a:t>
            </a:r>
            <a:r>
              <a:rPr lang="el-GR" sz="700" i="1" dirty="0">
                <a:latin typeface="Arial"/>
                <a:cs typeface="Arial"/>
              </a:rPr>
              <a:t>σε αυτή την τόσο ουσιώδη αποστολή.</a:t>
            </a:r>
            <a:endParaRPr lang="en-GB" sz="700" i="1" dirty="0">
              <a:latin typeface="Arial"/>
              <a:cs typeface="Arial"/>
            </a:endParaRPr>
          </a:p>
        </p:txBody>
      </p:sp>
      <p:sp>
        <p:nvSpPr>
          <p:cNvPr id="16" name="object 16"/>
          <p:cNvSpPr txBox="1"/>
          <p:nvPr/>
        </p:nvSpPr>
        <p:spPr>
          <a:xfrm>
            <a:off x="4121419" y="7671100"/>
            <a:ext cx="2754630" cy="246862"/>
          </a:xfrm>
          <a:prstGeom prst="rect">
            <a:avLst/>
          </a:prstGeom>
        </p:spPr>
        <p:txBody>
          <a:bodyPr vert="horz" wrap="square" lIns="0" tIns="15875" rIns="0" bIns="0" rtlCol="0">
            <a:spAutoFit/>
          </a:bodyPr>
          <a:lstStyle/>
          <a:p>
            <a:pPr algn="ctr">
              <a:lnSpc>
                <a:spcPts val="880"/>
              </a:lnSpc>
              <a:spcBef>
                <a:spcPts val="640"/>
              </a:spcBef>
            </a:pPr>
            <a:r>
              <a:rPr sz="800" b="1" dirty="0">
                <a:latin typeface="Arial"/>
                <a:cs typeface="Arial"/>
              </a:rPr>
              <a:t>ALEXANDRA RENI-CATHERINE</a:t>
            </a:r>
            <a:endParaRPr sz="800" dirty="0">
              <a:latin typeface="Arial"/>
              <a:cs typeface="Arial"/>
            </a:endParaRPr>
          </a:p>
          <a:p>
            <a:pPr algn="ctr">
              <a:lnSpc>
                <a:spcPts val="880"/>
              </a:lnSpc>
            </a:pPr>
            <a:r>
              <a:rPr lang="el-GR" sz="800" i="1" dirty="0">
                <a:latin typeface="Arial"/>
                <a:cs typeface="Arial"/>
              </a:rPr>
              <a:t>Γενική Διευθύντρια της </a:t>
            </a:r>
            <a:r>
              <a:rPr lang="en-US" sz="800" i="1" dirty="0">
                <a:latin typeface="Arial"/>
                <a:cs typeface="Arial"/>
              </a:rPr>
              <a:t>La Roche-Posay</a:t>
            </a:r>
            <a:endParaRPr sz="800" dirty="0">
              <a:latin typeface="Arial"/>
              <a:cs typeface="Arial"/>
            </a:endParaRPr>
          </a:p>
        </p:txBody>
      </p:sp>
      <p:sp>
        <p:nvSpPr>
          <p:cNvPr id="17" name="object 17"/>
          <p:cNvSpPr txBox="1"/>
          <p:nvPr/>
        </p:nvSpPr>
        <p:spPr>
          <a:xfrm rot="10800000">
            <a:off x="6501252" y="7343884"/>
            <a:ext cx="729657" cy="635000"/>
          </a:xfrm>
          <a:prstGeom prst="rect">
            <a:avLst/>
          </a:prstGeom>
        </p:spPr>
        <p:txBody>
          <a:bodyPr vert="horz" wrap="square" lIns="0" tIns="0" rIns="0" bIns="0" rtlCol="0">
            <a:spAutoFit/>
          </a:bodyPr>
          <a:lstStyle/>
          <a:p>
            <a:pPr>
              <a:lnSpc>
                <a:spcPts val="4820"/>
              </a:lnSpc>
            </a:pPr>
            <a:r>
              <a:rPr lang="el-GR" sz="4400" b="1" dirty="0">
                <a:solidFill>
                  <a:srgbClr val="009FE3"/>
                </a:solidFill>
                <a:latin typeface="Arial"/>
                <a:cs typeface="Arial"/>
              </a:rPr>
              <a:t>«</a:t>
            </a:r>
            <a:endParaRPr sz="4400" dirty="0">
              <a:latin typeface="Arial"/>
              <a:cs typeface="Arial"/>
            </a:endParaRPr>
          </a:p>
        </p:txBody>
      </p:sp>
      <p:grpSp>
        <p:nvGrpSpPr>
          <p:cNvPr id="18" name="object 18"/>
          <p:cNvGrpSpPr/>
          <p:nvPr/>
        </p:nvGrpSpPr>
        <p:grpSpPr>
          <a:xfrm>
            <a:off x="4554283" y="3646055"/>
            <a:ext cx="1864360" cy="2482215"/>
            <a:chOff x="4554283" y="3646055"/>
            <a:chExt cx="1864360" cy="2482215"/>
          </a:xfrm>
        </p:grpSpPr>
        <p:sp>
          <p:nvSpPr>
            <p:cNvPr id="19" name="object 19"/>
            <p:cNvSpPr/>
            <p:nvPr/>
          </p:nvSpPr>
          <p:spPr>
            <a:xfrm>
              <a:off x="4554283" y="3646055"/>
              <a:ext cx="1713864" cy="2309495"/>
            </a:xfrm>
            <a:custGeom>
              <a:avLst/>
              <a:gdLst/>
              <a:ahLst/>
              <a:cxnLst/>
              <a:rect l="l" t="t" r="r" b="b"/>
              <a:pathLst>
                <a:path w="1713864" h="2309495">
                  <a:moveTo>
                    <a:pt x="1713344" y="0"/>
                  </a:moveTo>
                  <a:lnTo>
                    <a:pt x="0" y="0"/>
                  </a:lnTo>
                  <a:lnTo>
                    <a:pt x="0" y="2309126"/>
                  </a:lnTo>
                  <a:lnTo>
                    <a:pt x="1713344" y="2309126"/>
                  </a:lnTo>
                  <a:lnTo>
                    <a:pt x="1713344" y="0"/>
                  </a:lnTo>
                  <a:close/>
                </a:path>
              </a:pathLst>
            </a:custGeom>
            <a:solidFill>
              <a:srgbClr val="009FE3"/>
            </a:solidFill>
          </p:spPr>
          <p:txBody>
            <a:bodyPr wrap="square" lIns="0" tIns="0" rIns="0" bIns="0" rtlCol="0"/>
            <a:lstStyle/>
            <a:p>
              <a:endParaRPr/>
            </a:p>
          </p:txBody>
        </p:sp>
        <p:pic>
          <p:nvPicPr>
            <p:cNvPr id="20" name="object 20"/>
            <p:cNvPicPr/>
            <p:nvPr/>
          </p:nvPicPr>
          <p:blipFill>
            <a:blip r:embed="rId4" cstate="print"/>
            <a:stretch>
              <a:fillRect/>
            </a:stretch>
          </p:blipFill>
          <p:spPr>
            <a:xfrm>
              <a:off x="4705159" y="3818750"/>
              <a:ext cx="1713356" cy="2309126"/>
            </a:xfrm>
            <a:prstGeom prst="rect">
              <a:avLst/>
            </a:prstGeom>
          </p:spPr>
        </p:pic>
      </p:grpSp>
      <p:sp>
        <p:nvSpPr>
          <p:cNvPr id="21" name="object 21"/>
          <p:cNvSpPr txBox="1"/>
          <p:nvPr/>
        </p:nvSpPr>
        <p:spPr>
          <a:xfrm>
            <a:off x="5209197" y="457212"/>
            <a:ext cx="2074253" cy="396000"/>
          </a:xfrm>
          <a:prstGeom prst="rect">
            <a:avLst/>
          </a:prstGeom>
          <a:solidFill>
            <a:srgbClr val="009FE3"/>
          </a:solidFill>
        </p:spPr>
        <p:txBody>
          <a:bodyPr vert="horz" wrap="square" lIns="0" tIns="33655" rIns="0" bIns="0" rtlCol="0">
            <a:spAutoFit/>
          </a:bodyPr>
          <a:lstStyle/>
          <a:p>
            <a:pPr marL="69215">
              <a:lnSpc>
                <a:spcPct val="100000"/>
              </a:lnSpc>
              <a:spcBef>
                <a:spcPts val="265"/>
              </a:spcBef>
            </a:pPr>
            <a:r>
              <a:rPr lang="el-GR" sz="1100" b="1" dirty="0">
                <a:solidFill>
                  <a:srgbClr val="FFFFFF"/>
                </a:solidFill>
                <a:latin typeface="Arial"/>
                <a:cs typeface="Arial"/>
              </a:rPr>
              <a:t>ΠΑΝΩ ΑΠΟ</a:t>
            </a:r>
            <a:r>
              <a:rPr sz="1100" b="1" dirty="0">
                <a:solidFill>
                  <a:srgbClr val="FFFFFF"/>
                </a:solidFill>
                <a:latin typeface="Arial"/>
                <a:cs typeface="Arial"/>
              </a:rPr>
              <a:t> 1 </a:t>
            </a:r>
            <a:r>
              <a:rPr lang="el-GR" sz="1100" b="1" dirty="0">
                <a:solidFill>
                  <a:srgbClr val="FFFFFF"/>
                </a:solidFill>
                <a:latin typeface="Arial"/>
                <a:cs typeface="Arial"/>
              </a:rPr>
              <a:t>ΕΚΑΤΟΜΜΥΡΙΟ</a:t>
            </a:r>
            <a:r>
              <a:rPr sz="1100" b="1" dirty="0">
                <a:solidFill>
                  <a:srgbClr val="FFFFFF"/>
                </a:solidFill>
                <a:latin typeface="Arial"/>
                <a:cs typeface="Arial"/>
              </a:rPr>
              <a:t> </a:t>
            </a:r>
            <a:r>
              <a:rPr lang="el-GR" sz="1100" dirty="0">
                <a:solidFill>
                  <a:srgbClr val="FFFFFF"/>
                </a:solidFill>
                <a:latin typeface="Arial"/>
                <a:cs typeface="Arial"/>
              </a:rPr>
              <a:t>ΑΝΘΡΩΠΟΙ</a:t>
            </a:r>
            <a:endParaRPr sz="1100" dirty="0">
              <a:latin typeface="Arial"/>
              <a:cs typeface="Arial"/>
            </a:endParaRPr>
          </a:p>
        </p:txBody>
      </p:sp>
      <p:sp>
        <p:nvSpPr>
          <p:cNvPr id="22" name="object 22"/>
          <p:cNvSpPr txBox="1"/>
          <p:nvPr/>
        </p:nvSpPr>
        <p:spPr>
          <a:xfrm>
            <a:off x="5209197" y="880934"/>
            <a:ext cx="2074253" cy="1046440"/>
          </a:xfrm>
          <a:prstGeom prst="rect">
            <a:avLst/>
          </a:prstGeom>
        </p:spPr>
        <p:txBody>
          <a:bodyPr vert="horz" wrap="square" lIns="0" tIns="45720" rIns="0" bIns="0" rtlCol="0">
            <a:spAutoFit/>
          </a:bodyPr>
          <a:lstStyle/>
          <a:p>
            <a:pPr marL="12700" marR="5080">
              <a:lnSpc>
                <a:spcPts val="1300"/>
              </a:lnSpc>
              <a:spcBef>
                <a:spcPts val="360"/>
              </a:spcBef>
            </a:pPr>
            <a:r>
              <a:rPr lang="el-GR" sz="1100" b="1" dirty="0">
                <a:solidFill>
                  <a:srgbClr val="FFFFFF"/>
                </a:solidFill>
                <a:latin typeface="Arial"/>
                <a:cs typeface="Arial"/>
              </a:rPr>
              <a:t>ΕΧΟΥΝ ΛΑΒΕΙ ΥΠΟΣΤΗΡΙΞΗ ΜΕΣΩ ΤΟΥ ΠΡΟΓΡΑΜΜΑΤΟΣ «ΥΠΟΣΤΗΡΙΞΗ ΚΑΤΑ ΤΗ ΔΙΑΡΚΕΙΑ ΤΟΥ ΚΑΡΚΙΝΟΥ» ΤΗΣ </a:t>
            </a:r>
            <a:r>
              <a:rPr sz="1100" b="1" dirty="0">
                <a:solidFill>
                  <a:srgbClr val="FFFFFF"/>
                </a:solidFill>
                <a:latin typeface="Arial"/>
                <a:cs typeface="Arial"/>
              </a:rPr>
              <a:t>LA ROCHE-POSAY</a:t>
            </a:r>
            <a:r>
              <a:rPr lang="el-GR" sz="1100" b="1" dirty="0">
                <a:solidFill>
                  <a:srgbClr val="FFFFFF"/>
                </a:solidFill>
                <a:latin typeface="Arial"/>
                <a:cs typeface="Arial"/>
              </a:rPr>
              <a:t> </a:t>
            </a:r>
          </a:p>
          <a:p>
            <a:pPr marL="12700" marR="5080">
              <a:lnSpc>
                <a:spcPts val="1300"/>
              </a:lnSpc>
            </a:pPr>
            <a:r>
              <a:rPr lang="el-GR" sz="1100" b="1" dirty="0">
                <a:solidFill>
                  <a:srgbClr val="FFFFFF"/>
                </a:solidFill>
                <a:latin typeface="Arial"/>
                <a:cs typeface="Arial"/>
              </a:rPr>
              <a:t>ΑΠΟ ΤΟ</a:t>
            </a:r>
            <a:r>
              <a:rPr sz="1100" b="1" dirty="0">
                <a:solidFill>
                  <a:srgbClr val="FFFFFF"/>
                </a:solidFill>
                <a:latin typeface="Arial"/>
                <a:cs typeface="Arial"/>
              </a:rPr>
              <a:t> 2021</a:t>
            </a:r>
            <a:endParaRPr sz="1100" dirty="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9AA5F89321EF47B06CFACFB32B8FEF" ma:contentTypeVersion="26" ma:contentTypeDescription="Create a new document." ma:contentTypeScope="" ma:versionID="8cb0290ea4556f1b3906f99296b4f79b">
  <xsd:schema xmlns:xsd="http://www.w3.org/2001/XMLSchema" xmlns:xs="http://www.w3.org/2001/XMLSchema" xmlns:p="http://schemas.microsoft.com/office/2006/metadata/properties" xmlns:ns1="http://schemas.microsoft.com/sharepoint/v3" xmlns:ns2="fd14bae5-c034-470d-965f-5ad14afa15c7" xmlns:ns3="82fdef32-44eb-449b-ad4d-9ed76f614146" targetNamespace="http://schemas.microsoft.com/office/2006/metadata/properties" ma:root="true" ma:fieldsID="5c70d6c5ebbcb18944d65a00c23bb1cd" ns1:_="" ns2:_="" ns3:_="">
    <xsd:import namespace="http://schemas.microsoft.com/sharepoint/v3"/>
    <xsd:import namespace="fd14bae5-c034-470d-965f-5ad14afa15c7"/>
    <xsd:import namespace="82fdef32-44eb-449b-ad4d-9ed76f61414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3:TaxCatchAll" minOccurs="0"/>
                <xsd:element ref="ns2:MediaServiceAutoKeyPoints" minOccurs="0"/>
                <xsd:element ref="ns2:MediaServiceKeyPoint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element ref="ns2:ArchiverLinkFile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14bae5-c034-470d-965f-5ad14afa15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5695907-6fe8-4d6a-bae9-9d62cd25b83c" ma:termSetId="09814cd3-568e-fe90-9814-8d621ff8fb84" ma:anchorId="fba54fb3-c3e1-fe81-a776-ca4b69148c4d" ma:open="true" ma:isKeyword="false">
      <xsd:complexType>
        <xsd:sequence>
          <xsd:element ref="pc:Terms" minOccurs="0" maxOccurs="1"/>
        </xsd:sequence>
      </xsd:complex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ArchiverLinkFileType" ma:index="29" nillable="true" ma:displayName="ArchiverLinkFileType" ma:hidden="true" ma:internalName="ArchiverLinkFileTyp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fdef32-44eb-449b-ad4d-9ed76f6141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24d05a6-b858-4480-88f2-6c30a1ee1ebb}" ma:internalName="TaxCatchAll" ma:showField="CatchAllData" ma:web="82fdef32-44eb-449b-ad4d-9ed76f6141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82fdef32-44eb-449b-ad4d-9ed76f614146" xsi:nil="true"/>
    <lcf76f155ced4ddcb4097134ff3c332f xmlns="fd14bae5-c034-470d-965f-5ad14afa15c7">
      <Terms xmlns="http://schemas.microsoft.com/office/infopath/2007/PartnerControls"/>
    </lcf76f155ced4ddcb4097134ff3c332f>
    <ArchiverLinkFileType xmlns="fd14bae5-c034-470d-965f-5ad14afa15c7" xsi:nil="true"/>
  </documentManagement>
</p:properties>
</file>

<file path=customXml/itemProps1.xml><?xml version="1.0" encoding="utf-8"?>
<ds:datastoreItem xmlns:ds="http://schemas.openxmlformats.org/officeDocument/2006/customXml" ds:itemID="{D0FAC5E3-F42D-49F8-A5AF-43D52956A40A}"/>
</file>

<file path=customXml/itemProps2.xml><?xml version="1.0" encoding="utf-8"?>
<ds:datastoreItem xmlns:ds="http://schemas.openxmlformats.org/officeDocument/2006/customXml" ds:itemID="{40F9E8CC-AED9-43B3-BB57-2AEC48BC5CA1}"/>
</file>

<file path=customXml/itemProps3.xml><?xml version="1.0" encoding="utf-8"?>
<ds:datastoreItem xmlns:ds="http://schemas.openxmlformats.org/officeDocument/2006/customXml" ds:itemID="{4C5C4066-696D-4397-BEA2-154FEB2692D2}"/>
</file>

<file path=docProps/app.xml><?xml version="1.0" encoding="utf-8"?>
<Properties xmlns="http://schemas.openxmlformats.org/officeDocument/2006/extended-properties" xmlns:vt="http://schemas.openxmlformats.org/officeDocument/2006/docPropsVTypes">
  <Template/>
  <TotalTime>111</TotalTime>
  <Words>1026</Words>
  <Application>Microsoft Office PowerPoint</Application>
  <PresentationFormat>Custom</PresentationFormat>
  <Paragraphs>38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vt:lpstr>
      <vt:lpstr>Calibri</vt:lpstr>
      <vt:lpstr>Times New Roman</vt:lpstr>
      <vt:lpstr>Office Theme</vt:lpstr>
      <vt:lpstr>Η LA ROCHE-POSAY ΔΗΜΟΣΙΕΥΕΙ ΤΗΝ ΠΡΩΤΗ ΤΗΣ ΕΚΘΕΣΗ ΣΤΟ ΠΛΑΙΣΙΟ ΤΟΥ ΠΡΟΓΡΑΜΜΑΤΟΣ «ΥΠΟΣΤΗΡΙΞΗ ΚΑΤΑ ΤΗ ΔΙΑΡΚΕΙΑ ΤΟΥ ΚΑΡΚΙΝΟΥ»</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PAPADIMITRIOU Alexia</cp:lastModifiedBy>
  <cp:revision>30</cp:revision>
  <dcterms:created xsi:type="dcterms:W3CDTF">2025-10-06T08:49:03Z</dcterms:created>
  <dcterms:modified xsi:type="dcterms:W3CDTF">2026-02-02T08:21:08Z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2025-09-25T00:00:00Z</vt:filetime>
  </property>
  <property fmtid="{D5CDD505-2E9C-101B-9397-08002B2CF9AE}" pid="3" name="Creator">
    <vt:lpwstr>Adobe InDesign 20.5 (Macintosh)</vt:lpwstr>
  </property>
  <property fmtid="{D5CDD505-2E9C-101B-9397-08002B2CF9AE}" pid="4" name="LastSaved">
    <vt:filetime>2025-10-06T00:00:00Z</vt:filetime>
  </property>
  <property fmtid="{D5CDD505-2E9C-101B-9397-08002B2CF9AE}" pid="5" name="Producer">
    <vt:lpwstr>Adobe PDF Library 17.0</vt:lpwstr>
  </property>
  <property fmtid="{D5CDD505-2E9C-101B-9397-08002B2CF9AE}" pid="6" name="MSIP_Label_f43b7177-c66c-4b22-a350-7ee86f9a1e74_Enabled">
    <vt:lpwstr>true</vt:lpwstr>
  </property>
  <property fmtid="{D5CDD505-2E9C-101B-9397-08002B2CF9AE}" pid="7" name="MSIP_Label_f43b7177-c66c-4b22-a350-7ee86f9a1e74_SetDate">
    <vt:lpwstr>2026-02-02T08:20:56Z</vt:lpwstr>
  </property>
  <property fmtid="{D5CDD505-2E9C-101B-9397-08002B2CF9AE}" pid="8" name="MSIP_Label_f43b7177-c66c-4b22-a350-7ee86f9a1e74_Method">
    <vt:lpwstr>Standard</vt:lpwstr>
  </property>
  <property fmtid="{D5CDD505-2E9C-101B-9397-08002B2CF9AE}" pid="9" name="MSIP_Label_f43b7177-c66c-4b22-a350-7ee86f9a1e74_Name">
    <vt:lpwstr>C1_Internal use</vt:lpwstr>
  </property>
  <property fmtid="{D5CDD505-2E9C-101B-9397-08002B2CF9AE}" pid="10" name="MSIP_Label_f43b7177-c66c-4b22-a350-7ee86f9a1e74_SiteId">
    <vt:lpwstr>e4e1abd9-eac7-4a71-ab52-da5c998aa7ba</vt:lpwstr>
  </property>
  <property fmtid="{D5CDD505-2E9C-101B-9397-08002B2CF9AE}" pid="11" name="MSIP_Label_f43b7177-c66c-4b22-a350-7ee86f9a1e74_ActionId">
    <vt:lpwstr>90eccb71-a999-4445-8bbd-40c78d7e42ab</vt:lpwstr>
  </property>
  <property fmtid="{D5CDD505-2E9C-101B-9397-08002B2CF9AE}" pid="12" name="MSIP_Label_f43b7177-c66c-4b22-a350-7ee86f9a1e74_ContentBits">
    <vt:lpwstr>2</vt:lpwstr>
  </property>
  <property fmtid="{D5CDD505-2E9C-101B-9397-08002B2CF9AE}" pid="13" name="MSIP_Label_f43b7177-c66c-4b22-a350-7ee86f9a1e74_Tag">
    <vt:lpwstr>10, 3, 0, 1</vt:lpwstr>
  </property>
  <property fmtid="{D5CDD505-2E9C-101B-9397-08002B2CF9AE}" pid="14" name="ClassificationContentMarkingFooterLocations">
    <vt:lpwstr>Office Theme:8</vt:lpwstr>
  </property>
  <property fmtid="{D5CDD505-2E9C-101B-9397-08002B2CF9AE}" pid="15" name="ClassificationContentMarkingFooterText">
    <vt:lpwstr>C1 - Internal use</vt:lpwstr>
  </property>
  <property fmtid="{D5CDD505-2E9C-101B-9397-08002B2CF9AE}" pid="16" name="ContentTypeId">
    <vt:lpwstr>0x010100299AA5F89321EF47B06CFACFB32B8FEF</vt:lpwstr>
  </property>
</Properties>
</file>