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embeddings/oleObject1.bin" ContentType="application/vnd.openxmlformats-officedocument.oleObject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media/image1.wmf" ContentType="image/x-wmf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μετακίνηση της διαφάνειας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C7A9C0B-5F1A-45C3-A5A0-EAC5131C71D7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&lt;αριθμός&gt;</a:t>
            </a:fld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l-GR" sz="1200" strike="noStrike" u="none">
              <a:solidFill>
                <a:schemeClr val="dk1"/>
              </a:solidFill>
              <a:effectLst/>
              <a:uFillTx/>
              <a:latin typeface="Roboto"/>
              <a:ea typeface="Roboto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6"/>
          </p:nvPr>
        </p:nvSpPr>
        <p:spPr>
          <a:xfrm>
            <a:off x="3850560" y="9430200"/>
            <a:ext cx="2945520" cy="49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l-GR" sz="1200" strike="noStrike" u="none">
                <a:solidFill>
                  <a:srgbClr val="000000"/>
                </a:solidFill>
                <a:effectLst/>
                <a:uFillTx/>
                <a:latin typeface="Roboto"/>
                <a:ea typeface="Robo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ED8367-DED4-4317-9925-2DBE0847F7B6}" type="slidenum">
              <a:rPr b="0" lang="el-GR" sz="1200" strike="noStrike" u="none">
                <a:solidFill>
                  <a:srgbClr val="000000"/>
                </a:solidFill>
                <a:effectLst/>
                <a:uFillTx/>
                <a:latin typeface="Roboto"/>
                <a:ea typeface="Roboto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3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3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think-cell data - do not delete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2" spid="">
              <p:embed/>
              <p:pic>
                <p:nvPicPr>
                  <p:cNvPr id="1" name="think-cell data - do not delete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κειμένου του τίτλου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κειμένου διάρθρωσης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Δεύτερο επίπεδο διάρθρωσης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Τρίτο επίπεδο διάρθρωσης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Τέταρτο επίπεδο διάρθρωσης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Πέμπτο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Έκτο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Έβδομο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4_Custom Layout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2" spid="">
              <p:embed/>
              <p:pic>
                <p:nvPicPr>
                  <p:cNvPr id="5" name="think-cell data - do not delete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834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buNone/>
            </a:pPr>
            <a:r>
              <a:rPr b="0" lang="el-G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κειμένου του τίτλου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26160" y="1077480"/>
            <a:ext cx="11343240" cy="366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κειμένου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Δεύτερο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Τρίτο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Τέταρτο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Πέμπτο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Έκτο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Έβδομο επίπεδο διάρθρωσης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1"/>
          </p:nvPr>
        </p:nvSpPr>
        <p:spPr>
          <a:xfrm>
            <a:off x="810000" y="6377040"/>
            <a:ext cx="10314720" cy="25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2" descr=""/>
          <p:cNvPicPr/>
          <p:nvPr/>
        </p:nvPicPr>
        <p:blipFill>
          <a:blip r:embed="rId4"/>
          <a:stretch/>
        </p:blipFill>
        <p:spPr>
          <a:xfrm>
            <a:off x="0" y="6257520"/>
            <a:ext cx="1822320" cy="56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Picture 2" descr="ΕΟΔΥ: Οδηγίες για παραμονή παιδιών &amp; εφήβων στο σπίτι — Stilida.com"/>
          <p:cNvPicPr/>
          <p:nvPr/>
        </p:nvPicPr>
        <p:blipFill>
          <a:blip r:embed="rId5"/>
          <a:stretch/>
        </p:blipFill>
        <p:spPr>
          <a:xfrm>
            <a:off x="1775880" y="6312600"/>
            <a:ext cx="545040" cy="5450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5_Custom Layout 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p:oleObj progId="TCLayout.ActiveDocument.1" r:id="rId2" spid="">
              <p:embed/>
              <p:pic>
                <p:nvPicPr>
                  <p:cNvPr id="12" name="think-cell data - do not delete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40" y="1440"/>
                    <a:ext cx="1080" cy="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9519120" cy="10090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t">
            <a:noAutofit/>
          </a:bodyPr>
          <a:p>
            <a:pPr indent="0">
              <a:buNone/>
            </a:pPr>
            <a:r>
              <a:rPr b="0" lang="el-G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κειμένου του τίτλου</a:t>
            </a:r>
            <a:endParaRPr b="0" lang="el-G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2"/>
          </p:nvPr>
        </p:nvSpPr>
        <p:spPr>
          <a:xfrm>
            <a:off x="810000" y="6377040"/>
            <a:ext cx="10314720" cy="25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" name="Picture 2" descr=""/>
          <p:cNvPicPr/>
          <p:nvPr/>
        </p:nvPicPr>
        <p:blipFill>
          <a:blip r:embed="rId4"/>
          <a:srcRect l="0" t="9697" r="0" b="10045"/>
          <a:stretch/>
        </p:blipFill>
        <p:spPr>
          <a:xfrm>
            <a:off x="9847080" y="12240"/>
            <a:ext cx="1822320" cy="45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Picture 2" descr="ΕΟΔΥ: Οδηγίες για παραμονή παιδιών &amp; εφήβων στο σπίτι — Stilida.com"/>
          <p:cNvPicPr/>
          <p:nvPr/>
        </p:nvPicPr>
        <p:blipFill>
          <a:blip r:embed="rId5"/>
          <a:stretch/>
        </p:blipFill>
        <p:spPr>
          <a:xfrm>
            <a:off x="11622960" y="12240"/>
            <a:ext cx="545040" cy="5450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1;g1136d0d7768_0_919"/>
          <p:cNvSpPr/>
          <p:nvPr/>
        </p:nvSpPr>
        <p:spPr>
          <a:xfrm>
            <a:off x="0" y="0"/>
            <a:ext cx="9532080" cy="6857640"/>
          </a:xfrm>
          <a:prstGeom prst="rect">
            <a:avLst/>
          </a:prstGeom>
          <a:solidFill>
            <a:srgbClr val="013476"/>
          </a:solidFill>
          <a:ln w="25400">
            <a:solidFill>
              <a:srgbClr val="364a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200" strike="noStrike" u="non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24" name="Google Shape;44;g1136d0d7768_0_919" descr="A close up of a logo&#10;&#10;Description automatically generated"/>
          <p:cNvPicPr/>
          <p:nvPr/>
        </p:nvPicPr>
        <p:blipFill>
          <a:blip r:embed="rId1"/>
          <a:srcRect l="69992" t="0" r="0" b="0"/>
          <a:stretch/>
        </p:blipFill>
        <p:spPr>
          <a:xfrm>
            <a:off x="8534520" y="0"/>
            <a:ext cx="36572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Google Shape;46;g1136d0d7768_0_919"/>
          <p:cNvSpPr/>
          <p:nvPr/>
        </p:nvSpPr>
        <p:spPr>
          <a:xfrm>
            <a:off x="391320" y="2492280"/>
            <a:ext cx="9532080" cy="29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3600" strike="noStrike" u="none">
                <a:solidFill>
                  <a:srgbClr val="ffffff"/>
                </a:solidFill>
                <a:effectLst/>
                <a:uFillTx/>
                <a:latin typeface="72"/>
                <a:ea typeface="Arial"/>
              </a:rPr>
              <a:t>Κινητές Ομάδες </a:t>
            </a:r>
            <a:endParaRPr b="0" lang="el-G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3600" strike="noStrike" u="none">
                <a:solidFill>
                  <a:srgbClr val="ffffff"/>
                </a:solidFill>
                <a:effectLst/>
                <a:uFillTx/>
                <a:latin typeface="72"/>
                <a:ea typeface="Arial"/>
              </a:rPr>
              <a:t>Πρωτοβάθμιας Φροντίδας Υγείας</a:t>
            </a:r>
            <a:endParaRPr b="0" lang="el-G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Google Shape;47;g1136d0d7768_0_919"/>
          <p:cNvSpPr/>
          <p:nvPr/>
        </p:nvSpPr>
        <p:spPr>
          <a:xfrm>
            <a:off x="518400" y="5635080"/>
            <a:ext cx="8780040" cy="6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trike="noStrike" u="none">
                <a:solidFill>
                  <a:srgbClr val="ffffff"/>
                </a:solidFill>
                <a:effectLst/>
                <a:uFillTx/>
                <a:latin typeface="72 Black"/>
                <a:ea typeface="Arial"/>
              </a:rPr>
              <a:t>Νοέμβριος 2025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Google Shape;42;g1136d0d7768_0_919"/>
          <p:cNvSpPr/>
          <p:nvPr/>
        </p:nvSpPr>
        <p:spPr>
          <a:xfrm>
            <a:off x="1517040" y="759960"/>
            <a:ext cx="4741560" cy="3020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1240" rIns="111240" tIns="15840" bIns="158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2000" strike="noStrike" u="non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ΕΛΛΗΝΙΚΗ ΔΗΜΟΚΡΑΤΙΑ</a:t>
            </a:r>
            <a:endParaRPr b="0" lang="el-G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Google Shape;43;g1136d0d7768_0_919"/>
          <p:cNvSpPr/>
          <p:nvPr/>
        </p:nvSpPr>
        <p:spPr>
          <a:xfrm>
            <a:off x="1517040" y="1107360"/>
            <a:ext cx="4741560" cy="3020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1240" rIns="111240" tIns="15840" bIns="158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2000" strike="noStrike" u="non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Υπουργείο Υγείας</a:t>
            </a:r>
            <a:endParaRPr b="0" lang="el-G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9" name="Google Shape;45;g1136d0d7768_0_919" descr="A close up of a logo&#10;&#10;Description automatically generated"/>
          <p:cNvPicPr/>
          <p:nvPr/>
        </p:nvPicPr>
        <p:blipFill>
          <a:blip r:embed="rId2"/>
          <a:srcRect l="2029" t="5223" r="87547" b="75694"/>
          <a:stretch/>
        </p:blipFill>
        <p:spPr>
          <a:xfrm>
            <a:off x="247680" y="424080"/>
            <a:ext cx="1269000" cy="130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Εικόνα 2" descr="Εικόνα που περιέχει γραφικά, clipart&#10;&#10;Το περιεχόμενο που δημιουργείται από AI ενδέχεται να είναι εσφαλμένο."/>
          <p:cNvPicPr/>
          <p:nvPr/>
        </p:nvPicPr>
        <p:blipFill>
          <a:blip r:embed="rId3"/>
          <a:stretch/>
        </p:blipFill>
        <p:spPr>
          <a:xfrm>
            <a:off x="4609080" y="561240"/>
            <a:ext cx="961200" cy="11077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</p:pic>
      <p:sp>
        <p:nvSpPr>
          <p:cNvPr id="31" name="Google Shape;42;g1136d0d7768_0_919"/>
          <p:cNvSpPr/>
          <p:nvPr/>
        </p:nvSpPr>
        <p:spPr>
          <a:xfrm>
            <a:off x="5621400" y="933480"/>
            <a:ext cx="3319200" cy="3020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1240" rIns="111240" tIns="15840" bIns="158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2000" strike="noStrike" u="non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Εθνικός Οργανισμός Δημόσιας Υγείας (ΕΟΔΥ)</a:t>
            </a:r>
            <a:endParaRPr b="0" lang="el-GR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6412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1" name="Πίνακας 4"/>
          <p:cNvGraphicFramePr/>
          <p:nvPr/>
        </p:nvGraphicFramePr>
        <p:xfrm>
          <a:off x="1595880" y="998280"/>
          <a:ext cx="8999640" cy="4550040"/>
        </p:xfrm>
        <a:graphic>
          <a:graphicData uri="http://schemas.openxmlformats.org/drawingml/2006/table">
            <a:tbl>
              <a:tblPr/>
              <a:tblGrid>
                <a:gridCol w="2200680"/>
                <a:gridCol w="2680920"/>
                <a:gridCol w="2306520"/>
                <a:gridCol w="1811520"/>
              </a:tblGrid>
              <a:tr h="656640"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35720">
                <a:tc rowSpan="26"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ΕΒΡΟΥ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5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ΔΙΔΥΜΟΤΕΙΧΟΥ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ΙΣΑΑΚΙΟ,ΔΟΞΑ,ΜΑΝΗ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ΛΟΥΤΡΑ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ΣΟΥΦΛΙΟΥ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ΟΡΦΕΑ/ΛΑΒΑΡΑ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ΣΟΥΦΛΙΟΥ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ΚΟΡΝΟΦΩΛΙΑ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ΔΙΔΥΜΟΤΕΙΧΟΥ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ΜΕΤΑΞΑΔΕΣ,ΑΣΒΕΣΤΑΔΕΣ, ΚΥΑΝΗ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ΑΒΑΝΤΑΣ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ΟΡΕΣΤΙΑΔΑΣ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ΡΙΖΙΑ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ΣΟΥΦΛΙΟΥ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ΛΥΚΟΦΗ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ΔΙΔΥΜΟΤΕΙΧΟΥ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ΠΟΙΜΕΝΙΚΟ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ΔΟΡΙΣΚΟΣ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ΟΡΕΣΤΙΑΔΑΣ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ΚΑΣΤΑΝΙΕΣ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ΣΟΥΦΛΙΟΥ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ΔΑΔΙΑ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ΣΟΥΦΛΙΟΥ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ΟΡΦΕΑ/ΚΙΣΣΑΡΙΟ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ΚΙΡΚΗ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ΟΡΕΣΤΙΑΔΑΣ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ΛΕΠΤΗ, ΑΜΠΕΛΑΚΙΑ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ΝΙΨΑ, ΔΩΡΙΚΟ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ΔΙΔΥΜΟΤΕΙΧΟΥ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ΛΑΓΟΣ/ΘΥΡΕΑ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ΙΤΤΕΑ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ΟΡΕΣΤΙΑΔΑΣ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ΛΕΠΤΗ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ΚΑΒΙΣΟΣ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ΟΡΕΣΤΙΑΔΑΣ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ΚΥΠΡΙΝΟΣ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ΣΟΥΦΛΙΟΥ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ΠΡΟΒΑΤΩΝΑΣ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100"/>
                      </a:b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ΔΙΔΥΜΟΤΕΙΧΟΥ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ΣΟΦΙΚΟ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ΑΛΕΞΑΝΔΡΟΥΠΟΛΗΣ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ΑΡΔΑΝΙΟ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5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ΟΡΕΣΤΙΑΔΑΣ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ΟΡΜΕΝΙΟ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960" marR="3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extBox 2"/>
          <p:cNvSpPr/>
          <p:nvPr/>
        </p:nvSpPr>
        <p:spPr>
          <a:xfrm>
            <a:off x="115200" y="346032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4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0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4" name="Πίνακας 3"/>
          <p:cNvGraphicFramePr/>
          <p:nvPr/>
        </p:nvGraphicFramePr>
        <p:xfrm>
          <a:off x="1689480" y="1030680"/>
          <a:ext cx="8999640" cy="4975200"/>
        </p:xfrm>
        <a:graphic>
          <a:graphicData uri="http://schemas.openxmlformats.org/drawingml/2006/table">
            <a:tbl>
              <a:tblPr/>
              <a:tblGrid>
                <a:gridCol w="1876320"/>
                <a:gridCol w="2716200"/>
                <a:gridCol w="2829240"/>
                <a:gridCol w="1577520"/>
              </a:tblGrid>
              <a:tr h="87408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73240">
                <a:tc rowSpan="1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ΕΒΡΟΥ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(συνέχεια)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ΣΟΥΦΛΙΟΥ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ΛΑΓΥΝΑ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ΔΙΔΥΜΟΤΕΙΧΟΥ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ΑΣΠΡΟΝΕΡΙ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ΑΛΕΞΑΝΔΡΟΥΠΟΛΗΣ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ΑΙΣΥΜΗ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ΔΙΔΥΜΟΤΕΙΧΟΥ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ΕΛΛΗΝΟΧΩΡΙ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ΑΛΕΞΑΝΔΡΟΥΠΟΛΗΣ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ΜΟΝΑΣΤΗΡΑΚΙ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ΔΙΔΥΜΟΤΕΙΧΟΥ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ΧΙΟΝΑΔΕΣ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ΣΟΥΦΛΙΟΥ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ΘΥΜΑΡΙΑ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ΔΙΔΥΜΟΤΕΙΧΟΥ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ΕΛΑΦΟΧΩΡΙ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ΑΛΕΞΑΝΔΡΟΥΠΟΛΗΣ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ΚΗΠΟΙ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ΟΡΕΣΤΙΑΔΑΣ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ΑΡΖΟΣ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ΑΛΕΞΑΝΔΡΟΥΠΟΛΗΣ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ΓΕΜΙΣΤΗ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ΟΡΕΣΤΙΑΔΑΣ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ΚΑΝΑΔΑΣ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ΣΟΥΦΛΙΟΥ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ΛΥΡΑ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ΣΟΥΦΛΙΟΥ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ΟΡΦΕΑ/ΑΜΟΡΙΟΥ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ΣΟΥΦΛΙΟΥ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ΦΥΛΑΧΤΟ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0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6" name="Πίνακας 3"/>
          <p:cNvGraphicFramePr/>
          <p:nvPr/>
        </p:nvGraphicFramePr>
        <p:xfrm>
          <a:off x="1595880" y="1051560"/>
          <a:ext cx="8999640" cy="4884120"/>
        </p:xfrm>
        <a:graphic>
          <a:graphicData uri="http://schemas.openxmlformats.org/drawingml/2006/table">
            <a:tbl>
              <a:tblPr/>
              <a:tblGrid>
                <a:gridCol w="2199600"/>
                <a:gridCol w="2851560"/>
                <a:gridCol w="2060280"/>
                <a:gridCol w="1887840"/>
              </a:tblGrid>
              <a:tr h="1042920"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41840">
                <a:tc rowSpan="21"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ΣΕΡΡΩΝ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ΣΙΝΤΙΚΗΣ/Δ.Ε. ΠΕΤΡΙΤΣΙΟΥ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 ΠΕΤΡΙΤΣΙ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ΣΕΡΡΩΝ/Δ.Ε. ΣΤΟΥΤΑΡΕΩΣ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ΚΑΤΩ ΚΑΜΗΛΑ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ΑΜΦΙΠΟΛΗΣ/Δ.Ε. ΑΜΦΙΠΟΛΗΣ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ΜΕΣΟΛΑΚΚΙΑ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ΗΡΑΚΛΕΙΑΣ /Δ.Ε. ΣΚΟΤΟΥΣΣΑΣ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ΤΥΡΟΛΟΗ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ΝΕΑΣ ΖΙΧΝΗΣ/Δ.Ε. ΝΕΑΣ ΖΙΧΝΗΣ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ΜΑΥΡΟΛΟΦΟΣ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ΕΜ.ΠΑΠΠΑ/Δ.Ε. ΕΜ. ΠΑΠΠΑ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 ΠΝΕΥΜΑ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ΒΙΣΑΛΤΙΑΣ/Δ.Ε. ΑΧΙΝΟΥ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ΣΙΤΟΧΩΡΙ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ΣΕΡΡΩΝ/Δ.Ε. ΜΗΤΡΟΥΣΙΟΥ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ΑΝΑΓΕΝΝΗΣΗ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ΒΙΣΑΛΤΙΑΣ/Δ.Ε. ΒΙΣΑΛΤΙΑΣ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ΛΥΓΑΡΙΑ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ΣΙΝΤΙΚΗΣ/Δ.Ε. ΑΧΛΑΔΟΧΩΡΙΟΥ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ΚΑΠΝΟΦΥΤΟ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ΑΜΦΙΠΟΛΗΣ/Δ.Ε. ΚΟΡΜΙΣΤΑΣ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ΗΛΙΟΚΩΜΗ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7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ΣΕΡΡΩΝ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ΣΕΡΡΕΣ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100"/>
                      </a:b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ΗΡΑΚΛΕΙΑΣ/Δ.Ε. ΣΤΡΥΜΩΝΙΚΟΥ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ΚΕΦΑΛΟΧΩΡΙ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ΝΕΑΣ ΖΙΧΝΗΣ/Δ.Ε. ΑΛΙΣΤΡΑΤΗΣ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ΣΚΟΠΙΑ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ΕΜ.ΠΑΠΠΑ/Δ.Ε. ΣΤΡΥΜΩΝΑ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ΒΑΛΤΟΤΟΠΙ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ΣΙΝΤΙΚΗΣ/Δ.Ε. ΠΡΟΜΑΧΩΝΑΣ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ΠΡΟΜΑΧΩΝΑΣ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ΣΕΡΡΩΝ/Δ.Ε. ΟΡΕΙΝΗΣ 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ΟΡΕΙΝΗ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ΑΜΦΙΠΟΛΗΣ/Δ.Ε. ΠΡΩΤΗΣ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ΚΡΗΝΙΔΑ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ΗΡΑΚΛΕΙΑΣ/Δ.Ε. ΗΡΑΚΛΕΙΑΣ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ΛΙΜΝΟΧΩΡΙ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ΣΙΝΤΙΚΗΣ/Δ.Ε. ΚΕΡΚΙΝΗΣ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ΚΕΡΚΙΝΗ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1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ΣΕΡΡΩΝ/Δ.Ε. ΣΕΡΡΩΝ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ΕΛΑΙΩΝΑΣ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0552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8" name="Πίνακας 3"/>
          <p:cNvGraphicFramePr/>
          <p:nvPr/>
        </p:nvGraphicFramePr>
        <p:xfrm>
          <a:off x="1595880" y="1335240"/>
          <a:ext cx="8999640" cy="4759200"/>
        </p:xfrm>
        <a:graphic>
          <a:graphicData uri="http://schemas.openxmlformats.org/drawingml/2006/table">
            <a:tbl>
              <a:tblPr/>
              <a:tblGrid>
                <a:gridCol w="2203920"/>
                <a:gridCol w="2451960"/>
                <a:gridCol w="2218320"/>
                <a:gridCol w="2125080"/>
              </a:tblGrid>
              <a:tr h="97560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8900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ΧΑΛΚΙΔΙΚΗΣ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ΜΑΡΑΘΟΥΣΑ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ΓΕΡΟΠΛΑΤΑΝΟΣ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ΠΑΛΑΙΟΧΩΡΑ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ΡΙΖΑ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ΒΑΒΔΟΣ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ΚΡΗΜΝΗ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ΓΑΛΑΤΙΣΤΑ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ΓΑΛΑΤΙΣΤΑ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ΓΑΛΑΡΙΝΟΣ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ΜΕΤΑΜΟΡΦΩΣΗ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ΒΑΤΟΠΕΔΙ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ΨΑΚΟΥΔΙΑ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ΟΡΜΥΛΙΑ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ΟΡΜΥΛΙΑ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ΟΡΜΥΛΙΑ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ΟΡΜΥΛΙΑ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ΟΡΜΥΛΙΑ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ΑΓΙΟΣ ΠΡΟΔΡΟΜΟΣ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ΓΕΡΑΚΙΝΗ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ΠΟΛΥΓΥΡΟΥ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ΤΑΞΙΑΡΧΗΣ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220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0" name="Πίνακας 3"/>
          <p:cNvGraphicFramePr/>
          <p:nvPr/>
        </p:nvGraphicFramePr>
        <p:xfrm>
          <a:off x="1679040" y="1069200"/>
          <a:ext cx="8999640" cy="4679640"/>
        </p:xfrm>
        <a:graphic>
          <a:graphicData uri="http://schemas.openxmlformats.org/drawingml/2006/table">
            <a:tbl>
              <a:tblPr/>
              <a:tblGrid>
                <a:gridCol w="2495520"/>
                <a:gridCol w="2305080"/>
                <a:gridCol w="2643480"/>
                <a:gridCol w="1554840"/>
              </a:tblGrid>
              <a:tr h="995040">
                <a:tc>
                  <a:txBody>
                    <a:bodyPr lIns="8280" rIns="8280" tIns="82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67760">
                <a:tc rowSpan="21">
                  <a:txBody>
                    <a:bodyPr lIns="8280" rIns="8280" tIns="82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ΡΟΔΟΠΗΣ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ΑΜΑΡΑΝΤΑ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ΜΙΡΑΝΑ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ΠΕΛΑΓΙΑ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ΑΜΦΙΑ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ΑΡΙΣΒΗ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ΞΥΛΑΓΑΝΗ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ΙΜΕΡΟΣ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ΠΡΟΣΚΥΝΗΤΕΣ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ΚΡΩΒΥΛΗ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ΛΟΦΑΡΙΟ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8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ΚΟΜΟΤΗΝΗΣ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ΚΟΜΟΤΗΝΗ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200"/>
                      </a:b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ΙΑΣΙΟ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ΚΙΖΑΡΙ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ΣΤΡΥΜΗ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ΠΡΩΤΑΤΟ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ΙΑΣΜΟΥ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ΙΠΠΙΚΟ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ΑΣΚΗΤΕΣ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ΜΑΡΩΝΕΙΑΣ/ΣΑΠΩΝ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ΔΙΩΝΗ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ΙΑΣΜΟΥ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ΣΑΛΠΗ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ΙΑΣΜΟΥ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ΣΩΣΤΗΣ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280" rIns="8280" tIns="82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0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2" name="Πίνακας 3"/>
          <p:cNvGraphicFramePr/>
          <p:nvPr/>
        </p:nvGraphicFramePr>
        <p:xfrm>
          <a:off x="1595880" y="1243800"/>
          <a:ext cx="8999640" cy="4966920"/>
        </p:xfrm>
        <a:graphic>
          <a:graphicData uri="http://schemas.openxmlformats.org/drawingml/2006/table">
            <a:tbl>
              <a:tblPr/>
              <a:tblGrid>
                <a:gridCol w="1780560"/>
                <a:gridCol w="2872080"/>
                <a:gridCol w="2790720"/>
                <a:gridCol w="1555920"/>
              </a:tblGrid>
              <a:tr h="118332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8900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ΞΑΝΘΗΣ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ΑΒΑΤΟ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ΑΒΔΗΡΑ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ΟΛΒΙΟ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ΕΥΛΑΛΟ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ΝΕΟ ΕΡΑΣΜΙΟ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ΤΟΞΟΤΕΣ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ΠΟΛΥΣΙΤΟΣ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ΓΕΝΙΣΕΑ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ΣΕΛΕΡΟ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ΠΟΡΤΟ ΛΑΓΟΣ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ΜΑΓΓΑΝΑ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ΑΓ. ΑΘΑΝΑΣΙΟΣ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ΚΥΡΝΟΣ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ΣΕΛΙΝΟ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ΜΕΛΙΣΣΑ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ΚΕΣΣΑΝΗ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ΗΛΙΟΠΕΤΡΑ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ΔΙΟΜΗΔΕΙΑ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ΤΟΠΕΙΡΟΥ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ΔΕΚΑΡΧΟ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ΑΒΔΗΡΩΝ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ΜΑΝΔΡΑ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55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" name="Πίνακας 3"/>
          <p:cNvGraphicFramePr/>
          <p:nvPr/>
        </p:nvGraphicFramePr>
        <p:xfrm>
          <a:off x="1595880" y="1252080"/>
          <a:ext cx="8999640" cy="4640400"/>
        </p:xfrm>
        <a:graphic>
          <a:graphicData uri="http://schemas.openxmlformats.org/drawingml/2006/table">
            <a:tbl>
              <a:tblPr/>
              <a:tblGrid>
                <a:gridCol w="1904040"/>
                <a:gridCol w="2772000"/>
                <a:gridCol w="2687040"/>
                <a:gridCol w="1635840"/>
              </a:tblGrid>
              <a:tr h="92556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6956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ΚΑΒΑΛΑΣ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ΝΙΚΗΣΙΑΝΗ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ΠΑΛΑΙΟΧΩΡΙ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ΠΙΕΡΕΩΝ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ΜΕΣΩΡΟΠΗ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ΠΙΕΡΕΩΝ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ΜΕΛΙΣΣΟΚΟΜΕΙΟ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0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ΕΛΕΥΘΕΡΟΥΠΟΛΗΣ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ΕΛΕΥΘΕΡΟΥΠΟΛΗ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ΟΡΦΑΝΟΥ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ΠΟΔΟΧΩΡΙ - ΚΟΚΚΙΝΟΧΩΡΙ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ΟΡΦΑΝΟΥ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ΑΚΡΟΠΟΤΑΜΟΣ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ΕΛΕΥΘΕΡΩΝ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ΦΩΛΙΑ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ΕΛΕΥΘΕΡΩΝ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ΜΥΡΤΟΦΥΤΟ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0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ΠΑΓΓΑΙΟΥ - Δ.Ε. ΕΛΕΥΘΕΡΟΥΠΟΛΗΣ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ΕΞΟΧΗ - ΑΜΙΣΙΑΝΑ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ΛΕΚΑΝΗ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ΚΕΧΡΟΚΑΜΠΟΣ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ΚΑΒΑΛΑΣ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ΚΑΒΑΛΑ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ΚΑΒΑΛΑΣ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ΚΑΡΒΑΛΗ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ΣΚΟΠΟΣ - ΚΕΧΡΟΚΑΜΠΟΣ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ΣΤΕΓΝΟ - ΛΕΚΑΝΗ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ΕΛΑΦΟΧΩΡΙ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ΜΑΚΡΥΧΩΡΙ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ΠΕΡΝΗ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9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ΝΕΣΤΟΥ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ΧΡΥΣΟΥΠΟΛΗ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89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6" name="Πίνακας 3"/>
          <p:cNvGraphicFramePr/>
          <p:nvPr/>
        </p:nvGraphicFramePr>
        <p:xfrm>
          <a:off x="1595880" y="1568520"/>
          <a:ext cx="8999640" cy="4600080"/>
        </p:xfrm>
        <a:graphic>
          <a:graphicData uri="http://schemas.openxmlformats.org/drawingml/2006/table">
            <a:tbl>
              <a:tblPr/>
              <a:tblGrid>
                <a:gridCol w="1747800"/>
                <a:gridCol w="2844720"/>
                <a:gridCol w="2829240"/>
                <a:gridCol w="1577520"/>
              </a:tblGrid>
              <a:tr h="100008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9800">
                <a:tc rowSpan="18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ΔΡΑΜΑΣ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ΠΡΟΣΟΤΣΑΝΗΣ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ΜΙΚΡΟΠΟΛΗ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ΠΡΟΣΟΤΣΑΝΗΣ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ΚΑΛΛΙΘΕΑ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ΠΡΟΣΟΤΣΑΝΗΣ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ΠΥΡΓΟΙ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ΠΡΟΣΟΤΣΑΝΗΣ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ΠΕΡΙΧΩΡΑ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ΔΟΞΑΤΟΥ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ΚΥΡΙΑ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ΔΟΞΑΤΟΥ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ΚΕΦΑΛΑΡΙ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ΔΟΞΑΤΟΥ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ΚΑΛΑΜΠΑΚΙ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ΔΟΞΑΤΟΥ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ΑΓΙΑ ΠΑΡΑΣΚΕΥΗ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ΠΡΑΣΙΝΑΔΑ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ΠΑΡΑΝΕΣΤΙ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ΠΛΑΤΑΝΟΒΡΥΣΗ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ΠΤΕΛΕΑ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ΑΝΔΡΙΑΝΗ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ΥΨΗΛΗ ΡΑΧΗ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ΝΙΚΗΦΟΡΟΣ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ΠΑΛΙΑΜΠΕΛΑ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9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ΠΑΡΑΝΕΣΤΙΟΥ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ΧΑΜΟΚΕΡΑΣΑ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472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8" name="Πίνακας 3"/>
          <p:cNvGraphicFramePr/>
          <p:nvPr/>
        </p:nvGraphicFramePr>
        <p:xfrm>
          <a:off x="1595880" y="1418400"/>
          <a:ext cx="8999640" cy="4800600"/>
        </p:xfrm>
        <a:graphic>
          <a:graphicData uri="http://schemas.openxmlformats.org/drawingml/2006/table">
            <a:tbl>
              <a:tblPr/>
              <a:tblGrid>
                <a:gridCol w="1832400"/>
                <a:gridCol w="2803320"/>
                <a:gridCol w="2801520"/>
                <a:gridCol w="1562040"/>
              </a:tblGrid>
              <a:tr h="101700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8900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ΚΙΛΚΙΣ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ΕΠΤΑΛΟΦΟΣ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ΤΕΡΠΥΛΛΟΣ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ΑΓ.ΑΝΤΩΝΙΟΣ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ΠΟΝΤΟΚΕΡΑΣΙΑ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ΕΛΛΗΝΙΚΟ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ΚΕΝΤΡΙΚΟ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ΒΑΘΗ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ΦΥΣΚΑ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Κ. ΘΕΩΔΟΡΑΚΙΑ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13/11/2025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ΚΙΛΚΙΣ/Δ.Ε ΚΡΟΥΣΣΩΝ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ΓΕΡΑΚΑΡΙΟ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ΔΟΓΑΝΗ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ΠΟΛΥΚΑΣΤΡΟΥ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ΑΞΙΟΧΩΡΙ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ΦΑΝΟΣ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ΧΑΜΗΛΟ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ΕΥΖΩΝΟΙ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ΠΟΛΥΚΑΣΤΡΟΥ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ΚΟΡΩΝΑ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ΠΟΝΤΟΗΡΑΚΛΕΙΑ 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ΠΛΑΓΙΑ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ΑΞΙΟΥΠΟΛΗΣ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ΕΙΔΩΜΕΝΗ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ΠΑΙΟΝΙΑΣ/ Δ.Ε ΕΥΡΩΠΟΣ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ΕΥΡΩΠΟΣ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0" name="Πίνακας 3"/>
          <p:cNvGraphicFramePr/>
          <p:nvPr/>
        </p:nvGraphicFramePr>
        <p:xfrm>
          <a:off x="1595880" y="1296720"/>
          <a:ext cx="8999640" cy="4329360"/>
        </p:xfrm>
        <a:graphic>
          <a:graphicData uri="http://schemas.openxmlformats.org/drawingml/2006/table">
            <a:tbl>
              <a:tblPr/>
              <a:tblGrid>
                <a:gridCol w="2275200"/>
                <a:gridCol w="2606400"/>
                <a:gridCol w="2705760"/>
                <a:gridCol w="1411560"/>
              </a:tblGrid>
              <a:tr h="943560"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60920">
                <a:tc rowSpan="20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ΛΑΡΙΣΑΣ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ΚΑΡΥΤΣΑ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ΕΛΑΣΣΟΝΑΣ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ΚΑΡΥΑ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ΚΙΛΕΛΕΡ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 ΠΕΡΙΒΟΛΙ (Ιατρείο)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ΛΑΡΙΣΑΣ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ΚΟΙΛΑΔΑ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ΤΕΜΠΩΝ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ΚΑΛΟΧΩΡΙ(ΧΕΙΜΑΔΙ ΝΕΣΣΩΝΟΣ)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ΚΙΛΕΛΕΡ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ΖΑΠΕΙΟ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ΦΑΡΣΑΛΩΝ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ΕΡΕΤΡΙΑ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ΣΚΛΗΘΡΟ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ΕΛΑΣΣΟΝΑΣ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ΠΥΘΙΟ / 1 Ω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ΤΥΡΝΑΒΟΥ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ΔΕΛΕΡΙΑ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ΤΕΜΠΩΝ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ΑΙΓΑΝΗ (ΚΑΤΩ ΑΙΓΑΝΗ)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ΛΑΡΙΣΑΣ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ΛΑΡΙΣΑ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200"/>
                      </a:b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ΤΥΡΝΑΒΟΥ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ΔΕΝΔΡΑ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ΦΑΡΣΑΛΩΝ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ΚΩΝΣΤΑΝΤΙΝΟΣ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ΕΛΑΦΟΣ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ΕΛΑΣΣΟΝΑΣ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ΚΑΛΛΙΘΕΑ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ΚΙΛΕΛΕΡ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Βούναινα (Ιατρείο)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ΦΑΡΣΑΛΩΝ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ΥΠΕΡΕΙΑ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ΤΕΜΠΩΝ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ΑΜΠΕΛΑΚΙΑ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ΤΥΡΝΑΒΟΥ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ΠΛΑΤΑΝΟΥΛΙΑ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" name="TextBox 2"/>
          <p:cNvSpPr/>
          <p:nvPr/>
        </p:nvSpPr>
        <p:spPr>
          <a:xfrm>
            <a:off x="115200" y="359172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5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855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 </a:t>
            </a:r>
            <a:br>
              <a:rPr sz="2000"/>
            </a:b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3" name="Πίνακας 3"/>
          <p:cNvGraphicFramePr/>
          <p:nvPr/>
        </p:nvGraphicFramePr>
        <p:xfrm>
          <a:off x="1595880" y="1167840"/>
          <a:ext cx="8999640" cy="4522320"/>
        </p:xfrm>
        <a:graphic>
          <a:graphicData uri="http://schemas.openxmlformats.org/drawingml/2006/table">
            <a:tbl>
              <a:tblPr/>
              <a:tblGrid>
                <a:gridCol w="1978200"/>
                <a:gridCol w="1983240"/>
                <a:gridCol w="2740680"/>
                <a:gridCol w="2297160"/>
              </a:tblGrid>
              <a:tr h="1182240">
                <a:tc>
                  <a:txBody>
                    <a:bodyPr lIns="11880" rIns="11880" tIns="11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03480">
                <a:tc rowSpan="11">
                  <a:txBody>
                    <a:bodyPr lIns="11880" rIns="11880" tIns="118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ΚΟΖΑΝΗΣ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ΚΟΖΑΝΗΣ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ΟΙΝΟΗ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ΚΟΖΑΝΗΣ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ΑΙΑΝΗ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ΚΟΖΑΝΗΣ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ΠΤΕΛΕΑ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ΚΟΖΑΝΗΣ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ΕΟΡΔΑΙΑΣ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ΒΛΑΣΤΗ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ΒΟΪΟΥ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ΠΕΝΤΑΛΟΦΟΣ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ΚΟΖΑΝΗΣ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ΠΟΛΥΜΥΛΟΣ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ΕΟΡΔΑΙΑΣ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ΕΡΜΑΚΕΙΑ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ΣΕΡΒΙΩΝ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ΛΙΒΑΔΕΡΟ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ΕΟΡΔΑΙΑΣ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ΠΥΡΓΟΙ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ΚΟΖΑΝΗΣ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ΑΓ. ΔΗΜΗΤΡΙΟΣ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1880" rIns="11880" tIns="118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1880" marR="118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" name="TextBox 2"/>
          <p:cNvSpPr/>
          <p:nvPr/>
        </p:nvSpPr>
        <p:spPr>
          <a:xfrm>
            <a:off x="170640" y="342900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3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138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3" name="Πίνακας 3"/>
          <p:cNvGraphicFramePr/>
          <p:nvPr/>
        </p:nvGraphicFramePr>
        <p:xfrm>
          <a:off x="1595880" y="1393200"/>
          <a:ext cx="8999640" cy="4447800"/>
        </p:xfrm>
        <a:graphic>
          <a:graphicData uri="http://schemas.openxmlformats.org/drawingml/2006/table">
            <a:tbl>
              <a:tblPr/>
              <a:tblGrid>
                <a:gridCol w="2010960"/>
                <a:gridCol w="2440080"/>
                <a:gridCol w="2520360"/>
                <a:gridCol w="2027880"/>
              </a:tblGrid>
              <a:tr h="92556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604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ΚΑΡΔΙΤΣΑΣ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ΑΡΓΙΘΕΑΣ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ΑΝΘΗΡΟ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ΣΟΦΑΔΩΝ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ΡΕΝΤΙΝΑ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ΠΛΑΣΤΗΡΑ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ΚΕΡΑΣΙΑ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ΚΑΡΔΙΤΣΑΣ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ΚΑΡΟΠΛΕΣΙ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ΜΑΡΑΘΕΑ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ΜΟΥΖΑΚΙΟΥ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ΔΡΑΚΟΤΡΥΠΑ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ΣΟΦΑΔΩΝ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ΘΡΑΨΙΜΙ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ΑΡΓΙΘΕΑΣ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ΑΡΓΥΡΙ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ΠΛΑΣΤΗΡΑ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ΛΑΜΠΕΡΟ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ΚΑΡΔΙΤΣΑΣ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ΛΕΥΚΗ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ΜΟΥΖΑΚΙΟΥ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ΟΞΥΑ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ΣΟΦΑΔΩΝ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ΛΟΥΤΡΟΠΗΓΗ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ΑΡΓΙΘΕΑΣ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ΒΡΑΓΓΙΑΝΑ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ΚΑΡΔΙΤΣΑΣ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ΔΑΦΝΟΣΠΗΛΙΑ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ΠΛΑΣΤΗΡΑ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ΦΥΛΑΚΤΗ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ΣΟΦΑΔΩΝ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ΚΤΙΜΕΝΗ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ΑΡΓΙΘΕΑΣ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ΚΑΤΑΦΥΛΙ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ΜΟΥΖΑΚΙΟΥ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ΕΛΛΗΝΟΠΥΡΓΟΣ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ΚΑΡΔΙΤΣΑΣ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ΚΑΤΑΦΥΓΙ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5" name="Πίνακας 3"/>
          <p:cNvGraphicFramePr/>
          <p:nvPr/>
        </p:nvGraphicFramePr>
        <p:xfrm>
          <a:off x="1444320" y="1235520"/>
          <a:ext cx="9303120" cy="4989600"/>
        </p:xfrm>
        <a:graphic>
          <a:graphicData uri="http://schemas.openxmlformats.org/drawingml/2006/table">
            <a:tbl>
              <a:tblPr/>
              <a:tblGrid>
                <a:gridCol w="1807200"/>
                <a:gridCol w="2523960"/>
                <a:gridCol w="3332880"/>
                <a:gridCol w="1638360"/>
              </a:tblGrid>
              <a:tr h="115848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152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ΤΡΙΚΑΛΩΝ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ΜΕΤΕΩΡΩΝ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 ΑΓΝΑΝΤΙΑ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ΜΕΓΑΡΧΗ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ΠΥΛΗΣ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ΣΤΟΥΡΝΑΡΕΙΚΑ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ΠΥΛΗΣ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ΠΙΑΛΕΙΑ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ΦΑΡΚΑΔΩΝΑΣ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ΝΟΜΗ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ΜΕΤΕΩΡΩΝ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ΟΞΥΝΕΙΑ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 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ΚΑΛΟΝΕΡΙ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 ΜΙΚΡΟ ΚΕΦΑΛΟΒΡΥΣΟ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ΜΕΓΑΛΟ ΚΕΦΑΛΟΒΡΥΣΟ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ΜΕΤΕΩΡΩΝ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ΚΛΕΙΝΟΒΟΣ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ΠΥΛΗΣ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 ΑΓΙΟΣ ΒΗΣΣΑΡΙΩΝΑΣ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ΜΕΓΑΛΟΧΩΡΙ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ΠΥΛΗΣ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ΕΛΕΥΘΕΡΟΧΩΡΙ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ΜΕΤΕΩΡΩΝ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ΞΗΡΟΚΑΜΠΟΣ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ΠΥΛΗΣ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ΜΟΥΡΙΑ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ΦΑΡΚΑΔΩΝΑΣ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ΤΑΞΙΑΡΧΕΣ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 ΠΑΛΑΙΟΠΥΡΓΟΣ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ΦΑΡΚΑΔΩΝΑΣ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ΠΕΤΡΟΠΟΡΟ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ΤΡΙΚΑΛΩΝ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ΠΡΙΝΟΣ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ΜΕΤΕΩΡΩΝ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ΦΛΑΜΠΟΥΡΕΣΙ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63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7" name="Πίνακας 3"/>
          <p:cNvGraphicFramePr/>
          <p:nvPr/>
        </p:nvGraphicFramePr>
        <p:xfrm>
          <a:off x="1595880" y="1160280"/>
          <a:ext cx="8999640" cy="4708440"/>
        </p:xfrm>
        <a:graphic>
          <a:graphicData uri="http://schemas.openxmlformats.org/drawingml/2006/table">
            <a:tbl>
              <a:tblPr/>
              <a:tblGrid>
                <a:gridCol w="1971000"/>
                <a:gridCol w="2743560"/>
                <a:gridCol w="2827080"/>
                <a:gridCol w="1458000"/>
              </a:tblGrid>
              <a:tr h="105084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43720">
                <a:tc rowSpan="15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ΜΑΓΝΗΣΙΑΣ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ΖΑΓΟΡΑΣ- ΜΟΥΡΕΣΙΟΥ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ΑΝΗΛΙΟ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ΒΟΛΟΥ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ΜΙΚΡΟΘΗΒΕΣ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ΒΟΛΟΥ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ΑΗΔΙΝΙ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ΝΟΤΙΟΥ ΠΗΛΙΟΥ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 ΝΕΡΑ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ΖΑΓΟΡΑΣ- ΜΟΥΡΕΣΙΟΥ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ΔΗΜΗΤΡΙΟΣ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ΝΟΤΙΟΥ ΠΗΛΙΟΥ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ΣΥΚΗ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ΒΟΛΟΥ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ΔΡΑΚΕΙΑ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ΖΑΓΟΡΑΣ- ΜΟΥΡΕΣΙΟΥ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ΜΟΥΡΕΣΙ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ΡΗΓΑ ΦΕΡΑΙΟΥ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ΚΟΚΚΙΝΑ - ΠΕΡΙΒΛΕΠΤΟ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ΖΑΓΟΡΑΣ- ΜΟΥΡΕΣΙΟΥ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ΞΟΥΡΥΧΤΙ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ΒΟΛΟΥ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ΛΕΥΡΕΝΤΙΟΣ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ΡΗΓΑ ΦΕΡΑΙΟΥ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ΔΗΜΗΤΡΙΟΣ- ΕΛΕΥΘΕΡΟΧΩΡΙ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ΖΑΓΟΡΑΣ- ΜΟΥΡΕΣΙΟΥ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ΜΑΚΡΥΡΡΑΧΗ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ΒΟΛΟΥ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ΒΛΑΣΙΟΣ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ΡΗΓΑ ΦΕΡΑΙΟΥ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ΚΑΝΑΛΙΑ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03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9" name="Πίνακας 3"/>
          <p:cNvGraphicFramePr/>
          <p:nvPr/>
        </p:nvGraphicFramePr>
        <p:xfrm>
          <a:off x="2006280" y="1670760"/>
          <a:ext cx="8179560" cy="4156920"/>
        </p:xfrm>
        <a:graphic>
          <a:graphicData uri="http://schemas.openxmlformats.org/drawingml/2006/table">
            <a:tbl>
              <a:tblPr/>
              <a:tblGrid>
                <a:gridCol w="1671480"/>
                <a:gridCol w="2452320"/>
                <a:gridCol w="1902600"/>
                <a:gridCol w="2152800"/>
              </a:tblGrid>
              <a:tr h="98388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96360">
                <a:tc rowSpan="8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ΕΥΒΟΙΑΣ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ΕΡΕΤΡΙΑΣ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ΓΥΜΝΟ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ΜΑΝΤΟΥΔΙΟΥ-ΛΙΜΝΗΣ ΑΓΙΑΣ ΑΝΝΑΣ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ΣΤΡΟΦΥΛΙΑ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ΔΙΡΦΥΩΝ ΜΕΣΣΑΠΙΩΝ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ΣΤΕΝΗ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ΔΙΡΦΥΩΝ ΜΕΣΣΑΠΙΩΝ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ΓΛΥΦΑΔΑ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ΕΡΕΤΡΙΑΣ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ΕΡΕΤΡΙΑ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ΜΑΝΤΟΥΔΙΟΥ-ΛΙΜΝΗΣ ΑΓΙΑΣ ΑΝΝΑΣ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ΑΓΙΑ ΑΝΝΑ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ΕΡΕΤΡΙΑΣ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ΑΝΩ ΒΑΘΕΙΑ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ΔΙΡΦΥΩΝ ΜΕΣΣΑΠΙΩΝ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ΚΑΜΑΡΙΤΣΑ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804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1" name="Πίνακας 3"/>
          <p:cNvGraphicFramePr/>
          <p:nvPr/>
        </p:nvGraphicFramePr>
        <p:xfrm>
          <a:off x="1537920" y="1421640"/>
          <a:ext cx="9115920" cy="4692960"/>
        </p:xfrm>
        <a:graphic>
          <a:graphicData uri="http://schemas.openxmlformats.org/drawingml/2006/table">
            <a:tbl>
              <a:tblPr/>
              <a:tblGrid>
                <a:gridCol w="1618560"/>
                <a:gridCol w="2621520"/>
                <a:gridCol w="2963880"/>
                <a:gridCol w="1911960"/>
              </a:tblGrid>
              <a:tr h="889200"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0080">
                <a:tc rowSpan="20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ΦΘΙΩΤΙΔΑΣ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ΣΤΥΛΙΔΑΣ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ΓΛΥΦΑ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ΑΜΦΙΚΛΕΙΑΣ-ΕΛΑΤΕΙΑΣ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ΜΠΡΑΛΟΣ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ΛΟΚΡΩΝ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ΑΡΚΙΤΣΑ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ΔΟΜΟΚΟΥ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ΚΑΜΕΝΩΝ ΒΟΥΡΛΩΝ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ΜΕΝΔΕΝΙΤΣΑ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ΜΑΚΡΑΚΩΜΗΣ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ΤΣΟΥΚΑ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ΛΟΚΡΩΝ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ΤΡΑΓΑΝΑ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ΣΥΚΑ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ΣΤΥΛΙΔΟΣ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ΜΥΛΟΙ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ΑΜΦΙΚΛΕΙΑΣ-ΕΛΑΤΕΙΑΣ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ΖΕΛΙ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ΛΟΚΡΩΝ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ΕΞΑΡΧΟΣ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ΔΟΜΟΚΟΥ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ΕΚΚΑΡΑ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ΚΑΜΕΝΩΝ ΒΟΥΡΛΩΝ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ΑΝΑΒΡΑ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ΜΑΚΡΑΚΩΜΗΣ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ΓΕΩΡΓΙΟΣ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ΣΤΥΛΙΔΑΣ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ΠΑΛΑΙΟΚΕΡΑΣΙΑ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ΑΜΦΙΚΛΕΙΑΣ-ΕΛΑΤΕΙΑΣ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ΠΑΛΑΙΟΧΩΡΙ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ΛΟΚΡΩΝ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ΚΑΛΑΠΟΔΙ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ΔΟΜΟΚΟΥ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ΟΜΒΡΙΑΚΗ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ΚΑΜΕΝΩΝ ΒΟΥΡΛΩΝ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ΡΕΓΓΙΝΙ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7212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3" name="Πίνακας 3"/>
          <p:cNvGraphicFramePr/>
          <p:nvPr/>
        </p:nvGraphicFramePr>
        <p:xfrm>
          <a:off x="1595880" y="1698120"/>
          <a:ext cx="8999640" cy="4319640"/>
        </p:xfrm>
        <a:graphic>
          <a:graphicData uri="http://schemas.openxmlformats.org/drawingml/2006/table">
            <a:tbl>
              <a:tblPr/>
              <a:tblGrid>
                <a:gridCol w="1576080"/>
                <a:gridCol w="2547720"/>
                <a:gridCol w="3411720"/>
                <a:gridCol w="1463760"/>
              </a:tblGrid>
              <a:tr h="71280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25360">
                <a:tc rowSpan="16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ΕΥΡΥΤΑΝΙΑΣ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ΚΑΡΠΕΝΗΣΙΟΥ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ΑΓΙΟΣ ΝΙΚΟΛΑΟΣ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ΠΟΤΑΜΙΑΣ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ΜΕΓΑΛΟ ΧΩΡΙΟ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ΚΑΡΠΕΝΗΣΙΟΥ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ΣΤΕΝΩΜΑ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ΦΟΥΡΝΑΣ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ΦΟΥΡΝΑ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ΔΟΜΝΙΣΤΑΣ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ΔΟΜΝΙΣΤΑ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ΦΡΑΓΚΙΣΤΑΣ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ΑΝΑΤΟΛΙΚΗ ΦΡΑΓΚΙΣΤΑ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ΠΟΤΑΜΙΑΣ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ΚΛΑΥΣΙ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ΔΟΜΝΙΣΤΑΣ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ΣΤΑΒΛΟΙ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ΚΤΗΜΕΝΙΩΝ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ΔΟΜΙΑΝΟΙ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ΒΙΝΙΑΝΗΣ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ΔΑΦΝΗ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ΚΤΗΜΕΝΙΩΝ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ΔΟΜΙΑΝΟΙ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ΦΟΥΡΝΑΣ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ΚΛΕΙΤΣΟΣ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ΚΤΗΜΕΝΙΩΝ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ΑΓΙΑ ΤΡΙΑΔΑ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ΠΡΟΥΣΟΥ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ΠΡΟΥΣΟΣ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ΦΡΑΓΚΙΣΤΑΣ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ΠΑΛΑΙΟΚΑΤΟΥΝΑ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ΑΓΡΑΦΩΝ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ΤΡΟΒΑΤΟ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0552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5" name="Πίνακας 3"/>
          <p:cNvGraphicFramePr/>
          <p:nvPr/>
        </p:nvGraphicFramePr>
        <p:xfrm>
          <a:off x="1595880" y="1426680"/>
          <a:ext cx="8999640" cy="4532400"/>
        </p:xfrm>
        <a:graphic>
          <a:graphicData uri="http://schemas.openxmlformats.org/drawingml/2006/table">
            <a:tbl>
              <a:tblPr/>
              <a:tblGrid>
                <a:gridCol w="1673640"/>
                <a:gridCol w="2837520"/>
                <a:gridCol w="2324160"/>
                <a:gridCol w="2163960"/>
              </a:tblGrid>
              <a:tr h="70128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152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ΒΟΙΩΤΙΑΣ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ΛΕΒΑΔΕΩΝ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ΓΕΩΡΓΙΟΣ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ΘΗΒΑΙΩΝ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ΔΟΜΒΡΑΙΝΑ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ΟΡΧΟΜΕΝΟΥ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ΑΚΡΑΙΦΝΙΟ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ΛΕΒΑΔΕΩΝ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ΑΝΘΟΧΩΡΙ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ΑΛΙΑΡΤΟΥ-ΘΕΣΠΙΕΩΝ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ΛΕΟΝΤΑΡΙ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ΟΡΧΟΜΕΝΟΥ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ΠΟΥΛΟ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ΛΕΒΑΔΕΩΝ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ΚΥΡΙΑΚΙ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ΤΑΝΑΓΡΑΣ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ΘΗΒΑΙΩΝ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ΒΑΓΙΑ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ΔΙΣΤΟΜΟΥ-ΑΡΑΧΩΒΑΣ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ΑΡΑΧΩΒΑ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ΤΑΝΑΓΡΑΣ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ΣΚΟΥΡΤΑ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ΛΕΒΑΔΕΩΝ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ΔΑΥΛΕΙΑ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ΘΗΒΑΙΩΝ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ΘΙΣΒΗ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ΟΡΧΟΜΕΝΟΥ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ΑΛΙΑΡΤΟΥ-ΘΕΣΠΙΕΩΝ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ΑΣΚΡΗ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ΛΕΒΑΔΕΩΝ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ΠΑΡΟΡΙ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ΟΡΧΟΜΕΝΟΥ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ΚΟΚΚΙΝΟ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ΑΛΙΑΡΤΟΥ-ΘΕΣΠΙΕΩΝ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ΜΑΥΡΟΜΑΤΙ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ΤΑΝΑΓΡΑΣ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ΑΣΩΠΙΑ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ΘΗΒΑΙΩΝ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ΚΑΠΑΡΕΛΙ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472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7" name="Πίνακας 3"/>
          <p:cNvGraphicFramePr/>
          <p:nvPr/>
        </p:nvGraphicFramePr>
        <p:xfrm>
          <a:off x="1587600" y="1116720"/>
          <a:ext cx="8999640" cy="4342680"/>
        </p:xfrm>
        <a:graphic>
          <a:graphicData uri="http://schemas.openxmlformats.org/drawingml/2006/table">
            <a:tbl>
              <a:tblPr/>
              <a:tblGrid>
                <a:gridCol w="1928520"/>
                <a:gridCol w="3539520"/>
                <a:gridCol w="2009520"/>
                <a:gridCol w="1521360"/>
              </a:tblGrid>
              <a:tr h="677160"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2720">
                <a:tc rowSpan="21"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ΙΩΑΝΝΙΝΩΝ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ΒΟΡΕΙΩΝ ΤΖΟΥΜΕΡΚΩΝ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ΜΑΤΣΟΥΚΙ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ΔΕΜΑΤΙ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17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ΔΩΔΩΝΗΣ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ΜΟΥΣΙΩΤΙΤΣΑ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2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ΠΩΓΩΝΙΟΥ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ΚΑΣΤΑΝΙΑΝΗ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ΚΟΝΙΤΣΑΣ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ΚΙΕΦΑΛΟΧΩΡΙ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ΛΙΓΟΨΑΣ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ΜΕΤΣΟΒΟΥ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ΜΕΓΑΛΟ ΠΕΡΙΣΤΕΡΙ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ΤΣΕΠΕΛΟΒΟ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17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ΒΟΡΕΙΩΝ ΤΖΟΥΜΕΡΚΩΝ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ΧΟΥΛΙΑΡΑΔΕΣ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2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ΙΩΑΝΝΙΝΩΝ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ΔΑΦΝΟΥΛΑ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307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ΙΩΑΝΝΙΝΩΝ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ΙΩΑΝΝΙΝΑ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17-21.11.25,</a:t>
                      </a:r>
                      <a:br>
                        <a:rPr sz="1200"/>
                      </a:b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24-28.11.25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ΔΩΔΩΝΗΣ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ΣΕΝΙΚΟ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ΠΩΓΩΝΙΟΥ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ΚΟΥΚΛΙΟΙ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5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ΚΟΝΙΤΣΑΣ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 ΠΑΡΑΣΚΕΥΗ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ΙΩΑΝΝΙΝΩΝ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ΜΑΝΩΛΙΑΣΣΑ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ΜΕΤΣΟΒΟΥ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ΜΗΛΕΑ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ΠΩΓΩΝΙΟΥ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ΚΕΦΑΛΟΒΡΥΣΟ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ΖΙΤΣΑΣ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ΚΑΤΩ ΖΑΛΟΓΓΟ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55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ΖΑΓΟΡΙΟΥ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ΑΡΙΣΤΗ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17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ΒΟΡΕΙΩΝ ΤΖΟΥΜΕΡΚΩΝ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ΠΛΑΤΑΝΟΥΣΑ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8" name="TextBox 2"/>
          <p:cNvSpPr/>
          <p:nvPr/>
        </p:nvSpPr>
        <p:spPr>
          <a:xfrm>
            <a:off x="170640" y="356184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6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138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0" name="Πίνακας 3"/>
          <p:cNvGraphicFramePr/>
          <p:nvPr/>
        </p:nvGraphicFramePr>
        <p:xfrm>
          <a:off x="1595880" y="1083240"/>
          <a:ext cx="8999640" cy="4497120"/>
        </p:xfrm>
        <a:graphic>
          <a:graphicData uri="http://schemas.openxmlformats.org/drawingml/2006/table">
            <a:tbl>
              <a:tblPr/>
              <a:tblGrid>
                <a:gridCol w="2183400"/>
                <a:gridCol w="3521160"/>
                <a:gridCol w="2161440"/>
                <a:gridCol w="1133280"/>
              </a:tblGrid>
              <a:tr h="853560"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25000">
                <a:tc rowSpan="20"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ΚΕΡΚΥΡΑΣ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ΠΕΛΕΚΑ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ΑΝΩ ΠΑΥΛΙΑΝΑ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ΣΙΝΙΕΣ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ΑΝΩ ΓΑΡΟΥΝΑ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ΒΑΣΙΛΑΤΙΚΑ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ΠΕΤΑΛΕΙΑ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ΣΤΑΥΡΟΣ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ΧΛΩΜΟΣ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ΚΑΡΟΥΣΑΔΕΣ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ΣΙΝΑΡΑΔΕΣ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ΠΕΤΡΙΤΗΣ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ΚΛΗΜΑΤΙΑ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ΣΠΑΡΤΥΛΑΣ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ΆΓΙΟΣ ΜΑΤΘΑΙΟΣ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ΣΦΑΚΕΡΑ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ΜΑΡΜΑΡΟ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ΒΡΑΓΚΑΝΙΩΤΙΚΑ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ΚΑΣΣΙΟΠΗ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5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ΚΕΝΤΡΙΚΗΣ ΚΕΡΚΥΡΑΣ &amp; ΔΙΑΠΟΝΤΙΩΝ ΝΗΣΩΝ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ΖΥΓΟΣ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ΚΕΡΚΥΡΑΣ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ΜΟΡΑΙΤΙΚΑ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2" name="Πίνακας 3"/>
          <p:cNvGraphicFramePr/>
          <p:nvPr/>
        </p:nvGraphicFramePr>
        <p:xfrm>
          <a:off x="1595880" y="1443240"/>
          <a:ext cx="8999640" cy="4529160"/>
        </p:xfrm>
        <a:graphic>
          <a:graphicData uri="http://schemas.openxmlformats.org/drawingml/2006/table">
            <a:tbl>
              <a:tblPr/>
              <a:tblGrid>
                <a:gridCol w="2161080"/>
                <a:gridCol w="2792880"/>
                <a:gridCol w="2518560"/>
                <a:gridCol w="1526760"/>
              </a:tblGrid>
              <a:tr h="776160"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91960">
                <a:tc rowSpan="13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ΘΕΣΠΡΩΤΙΑΣ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ΣΑΓΙΑΔΑ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ΑΜΠΕΛΙΑ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ΚΕΣΤΡΙΝΗ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ΝΕΟΧΩΡΙ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ΑΣΠΡΟΚΚΛΗΣΙ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ΚΑΡΒΟΥΝΑΡΙ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ΚΟΚΚΙΝΙΑ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ΣΟΥΛΙΟΥ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ΠΡΟΔΡΟΜΙ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ΚΕΡΑΜΙΤΣΑ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ΣΚΑΝΔΑΛΟ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ΛΕΠΤΟΚΑΡΥΑ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ΡΑΒΕΝΗ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ΤΣΑΓΓΑΡΙ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11040" y="100800"/>
            <a:ext cx="11341800" cy="688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" name="Πίνακας 3"/>
          <p:cNvGraphicFramePr/>
          <p:nvPr/>
        </p:nvGraphicFramePr>
        <p:xfrm>
          <a:off x="1595880" y="1096200"/>
          <a:ext cx="8999640" cy="5005440"/>
        </p:xfrm>
        <a:graphic>
          <a:graphicData uri="http://schemas.openxmlformats.org/drawingml/2006/table">
            <a:tbl>
              <a:tblPr/>
              <a:tblGrid>
                <a:gridCol w="2081520"/>
                <a:gridCol w="2185200"/>
                <a:gridCol w="2785320"/>
                <a:gridCol w="1947600"/>
              </a:tblGrid>
              <a:tr h="117288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1520">
                <a:tc rowSpan="20"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ΓΡΕΒΕΝΩΝ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ΣΑΜΑΡΙΝΑ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ΦΙΛΙΠΠΑΙΟΙ - ΑΕΤΙΑ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ΚΡΑΝΙΑ ΙΑΤΡΕΙΟ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ΑΓΙΟΣ ΓΕΩΡΓΙΟΣ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ΑΒΔΕΛΛΑ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ΔΕΣΚΑΤΗΣ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ΤΡΙΦΥΛΛΙ - ΤΡΙΚΟΚΙΑ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ΚΗΠΟΥΡΙΟ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ΔΟΤΣΙΚΟ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ΠΕΡΙΒΟΛΙ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ΚΕΝΤΡΟ - ΝΗΣΙ - ΑΓΑΛΑΙΟΙ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ΣΠΗΛΑΙΟ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ΜΟΝΑΧΙΤΗΣ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ΚΝΙΔΗ - ΙΤΕΑ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ΠΙΣΤΙΚΟ - ΠΟΡΟΣ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ΖΙΑΚΑΣ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ΚΙΒΩΤΟΣ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ΚΛΗΜΑΤΑΚΙ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ΜΕΓΑΡΟ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ΠΡΟΣΒΟΡΟ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1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ΓΡΕΒΕΝΩΝ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ΦΕΛΛΙ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972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4" name="Πίνακας 3"/>
          <p:cNvGraphicFramePr/>
          <p:nvPr/>
        </p:nvGraphicFramePr>
        <p:xfrm>
          <a:off x="1595880" y="1384920"/>
          <a:ext cx="8999640" cy="4319640"/>
        </p:xfrm>
        <a:graphic>
          <a:graphicData uri="http://schemas.openxmlformats.org/drawingml/2006/table">
            <a:tbl>
              <a:tblPr/>
              <a:tblGrid>
                <a:gridCol w="2269080"/>
                <a:gridCol w="2709720"/>
                <a:gridCol w="2286000"/>
                <a:gridCol w="1734480"/>
              </a:tblGrid>
              <a:tr h="857520">
                <a:tc>
                  <a:txBody>
                    <a:bodyPr lIns="5400" rIns="5400" tIns="54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2800">
                <a:tc rowSpan="20">
                  <a:txBody>
                    <a:bodyPr lIns="5400" rIns="5400" tIns="54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ΖΑΚΥΝΘΟΥ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ΛΕΟΝΤΑΣ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ΕΛΑΤΙΩΝ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ΑΝΩ ΒΟΛΙΜΕΣ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ΕΛΑΤΙΩΝ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ΑΝΑΦΩΝΗΤΡΙΑ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ΑΛΥΚΩΝ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ΚΑΤΑΣΤΑΡΙ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ΑΡΚΑΔΙΩΝ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ΚΗΡΥΚΑΣ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ΕΛΑΤΙΩΝ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ΜΑΡΙΕΣ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ΑΛΥΚΩΝ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ΜΕΣΟ ΓΕΡΑΚΑΡΙ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ΛΑΓΚΑΔΑΚΙΑ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ΡΟΜΙΡΙ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ΕΛΑΤΙΩΝ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ΕΞΩ ΧΩΡΑ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ΛΙΘΑΚΙΑ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ΑΡΚΑΔΙΩΝ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ΤΡΑΓΑΚΙ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ΦΙΟΛΙΤΙ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ΑΛΥΚΩΝ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ΣΚΟΥΛΙΚΑΔΟ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ΖΑΚΥΝΘΟΥ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ΒΑΣΙΛΙΚΟΣ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ΖΑΚΥΝΘΟΥ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ΑΡΓΑΣΙ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ΚΑΛΑΜΑΚΙ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ΑΓΑΛΑΣ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ΛΟΥΧΑ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" rIns="5400" tIns="54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400" marR="5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63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6" name="Πίνακας 3"/>
          <p:cNvGraphicFramePr/>
          <p:nvPr/>
        </p:nvGraphicFramePr>
        <p:xfrm>
          <a:off x="1612800" y="1521000"/>
          <a:ext cx="8999640" cy="4464000"/>
        </p:xfrm>
        <a:graphic>
          <a:graphicData uri="http://schemas.openxmlformats.org/drawingml/2006/table">
            <a:tbl>
              <a:tblPr/>
              <a:tblGrid>
                <a:gridCol w="2194560"/>
                <a:gridCol w="3050640"/>
                <a:gridCol w="2077920"/>
                <a:gridCol w="1676160"/>
              </a:tblGrid>
              <a:tr h="92124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624960">
                <a:tc rowSpan="6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ΛΕΥΚΑΔΑΣ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ΛΕΥΚΑΔΑΣ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ΝΙΚΗΤΑ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24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ΛΕΥΚΑΔΑΣ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ΚΑΛΑΜΙΤΣΙΟΥ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24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ΕΛΛΟΜΕΝΟΥ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ΒΛΥΧΟΥ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24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ΕΛΛΟΜΕΝΟΥ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ΝΥΔΡΙΟΥ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24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ΚΑΡΥΑΣ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ΚΑΡΥΑΣ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6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ΚΑΡΥΑΣ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ΛΑΖΑΡΑΤΩΝ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472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8" name="Πίνακας 3"/>
          <p:cNvGraphicFramePr/>
          <p:nvPr/>
        </p:nvGraphicFramePr>
        <p:xfrm>
          <a:off x="1595880" y="1207440"/>
          <a:ext cx="8999640" cy="4534560"/>
        </p:xfrm>
        <a:graphic>
          <a:graphicData uri="http://schemas.openxmlformats.org/drawingml/2006/table">
            <a:tbl>
              <a:tblPr/>
              <a:tblGrid>
                <a:gridCol w="2294280"/>
                <a:gridCol w="2942640"/>
                <a:gridCol w="2194560"/>
                <a:gridCol w="1568160"/>
              </a:tblGrid>
              <a:tr h="89568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50640">
                <a:tc rowSpan="1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ΠΡΕΒΕΖΑΣ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ΖΗΡΟΥ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ΘΕΣΠΡΩΤΙΚΟ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ΘΕΣΠΡΩΤΙΚΟΥ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ΑΝΩ ΣΚΑΦΙΔΩΤΉ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8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ΠΡΕΒΕΖΗΣ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ΝΈΟ ΣΦΗΝΩΤΟ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ΘΕΣΠΡΩΤΙΚΟΥ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ΚΕΡΑΣΟΥΝΤΑ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8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ΠΡΕΒΕΖΗΣ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ΤΡΙΚΑΣΤΡΟ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ΠΑΡΓΑΣ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ΘΕΜΕΛΟ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ΘΕΣΠΡΩΤΙΚΟΥ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ΡΙΖΟΒΟΥΝΙ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8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ΠΡΕΒΕΖΗΣ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ΣΑΜΣΟΥΝΤΑ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ΠΑΡΓΑΣ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ΠΑΡΓΑΣ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ΣΚΕΠΑΣΤΟ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ΠΡΕΒΕΖΗΣ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ΧΕΙΜΑΔΙΟ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8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ΖΗΡΟΥ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ΠΑΝΑΓΙΑ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969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0" name="Πίνακας 3"/>
          <p:cNvGraphicFramePr/>
          <p:nvPr/>
        </p:nvGraphicFramePr>
        <p:xfrm>
          <a:off x="1595880" y="1269000"/>
          <a:ext cx="8999640" cy="3809880"/>
        </p:xfrm>
        <a:graphic>
          <a:graphicData uri="http://schemas.openxmlformats.org/drawingml/2006/table">
            <a:tbl>
              <a:tblPr/>
              <a:tblGrid>
                <a:gridCol w="2566080"/>
                <a:gridCol w="2792880"/>
                <a:gridCol w="2094480"/>
                <a:gridCol w="1545840"/>
              </a:tblGrid>
              <a:tr h="112500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842040">
                <a:tc rowSpan="4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ΚΕΦΑΛΛΗΝΙΑΣ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ΕΛΕΙΟΥ - ΠΡΟΝΝΩΝ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ΠΑΣΤΡΑ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0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ΛΗΞΟΥΡΙΟΥ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ΔΑΜΟΥΛΙΑΝΑΤΕΣ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42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ΕΛΕΙΟΥ - ΠΡΟΝΝΩΝ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ΚΟΙΝΟΤΗΤΑ ΠΥΡΓΙΟΥ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0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ΠΟΡΟΥ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2" name="Πίνακας 3"/>
          <p:cNvGraphicFramePr/>
          <p:nvPr/>
        </p:nvGraphicFramePr>
        <p:xfrm>
          <a:off x="1595880" y="1261080"/>
          <a:ext cx="8999640" cy="4711680"/>
        </p:xfrm>
        <a:graphic>
          <a:graphicData uri="http://schemas.openxmlformats.org/drawingml/2006/table">
            <a:tbl>
              <a:tblPr/>
              <a:tblGrid>
                <a:gridCol w="2103120"/>
                <a:gridCol w="2900880"/>
                <a:gridCol w="2660040"/>
                <a:gridCol w="1335600"/>
              </a:tblGrid>
              <a:tr h="91692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14640">
                <a:tc rowSpan="12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ΑΘΑΜΑΝΙΑΣ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ΤΕΤΡΑΚΩΜΟ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5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ΞΗΡΟΒΟΥΝΙΟΥ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ΡΟΔΑΥΓΗ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9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ΜΕΛΙΣΣΟΥΡΓΩΝ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ΜΕΛΙΣΣΟΥΡΓΟΙ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6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ΑΡΑΧΘΟΥ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ΚΟΜΜΕΝΟ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3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ΤΕΤΡΑΦΥΛΙΑΣ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ΠΗΓΕΣ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3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ΑΘΑΜΑΝΙΑΣ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ΑΝΕΜΟΡΡΑΧΗ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ΒΛΑΧΕΡΝΑΣ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ΚΟΡΦΟΒΟΥΝΙ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ΑΜΒΡΑΚΙΚΙΟΥ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ΒΙΓΛΑ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ΜΑΡΚΙΝΙΑΔΑ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ΗΡΑΚΛΕΙΑΣ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ΡΕΤΣΙΑΝΑ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ΚΟΜΠΟΤΙΟΥ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ΦΩΤΕΙΝΟ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7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ΑΓΝΑΝΤΩΝ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ΓΡΑΙΚΙΚΟ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555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4" name="Πίνακας 3"/>
          <p:cNvGraphicFramePr/>
          <p:nvPr/>
        </p:nvGraphicFramePr>
        <p:xfrm>
          <a:off x="1595880" y="1269000"/>
          <a:ext cx="8999640" cy="4319640"/>
        </p:xfrm>
        <a:graphic>
          <a:graphicData uri="http://schemas.openxmlformats.org/drawingml/2006/table">
            <a:tbl>
              <a:tblPr/>
              <a:tblGrid>
                <a:gridCol w="2286000"/>
                <a:gridCol w="2934360"/>
                <a:gridCol w="2319120"/>
                <a:gridCol w="1460160"/>
              </a:tblGrid>
              <a:tr h="80064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85040">
                <a:tc rowSpan="19"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ΑΓΡΙΝΙΟΥ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Δ.Ε. ΑΛΥΖΙΑΣ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ΑΡΧΟΝΤΟΧΩΡΙ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ΑΓ. ΒΛΑΣΙΟΣ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ΙΝΑΧΟΥ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ΠΑΛΑΙΟΚΑΡΥΑ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ΑΝΩ ΚΕΡΑΣΟΒΟ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ΠΟΤΑΜΟΥΛΑ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ΘΕΡΜΟΥ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ΚΟΝΙΣΚΑ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ΣΑΡΓΙΑΔΑ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ΙΝΑΧΟΥ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ΓΡΑΜΜΑΤΙΚΟΥ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ΦΥΤΕΙΩΝ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ΒΑΣΙΛΟΠΟΥΛΟ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ΜΕΔΕΩΝΟΣ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ΘΥΡΡΕΙΟΥ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ΘΕΡΜΟΥ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ΔΡΥΜΩΝΑΣ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ΟΧΘΙΑ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ΒΑΡΕΤΑΔΑ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ΘΕΡΜΟΥ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ΑΡΓΥΡΟ ΠΗΓΑΔΙ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ΙΝΑΧΟΥ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ΓΙΑΝΝΟΠΟΥΛΟΙ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ΙΝΑΧΟΥ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ΠΕΡΔΙΚΑΚΙ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ΚΑΛΛΙΘΕΑ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ΠΑΡΑΚΑΜΠΥΛΙΩΝ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ΣΙΤΟΜΕΝΑ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5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ΜΕΔΕΩΝΟΣ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ΜΟΝΑΣΤΗΡΑΚΙ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969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6" name="Πίνακας 3"/>
          <p:cNvGraphicFramePr/>
          <p:nvPr/>
        </p:nvGraphicFramePr>
        <p:xfrm>
          <a:off x="1595880" y="1225800"/>
          <a:ext cx="8999640" cy="4319640"/>
        </p:xfrm>
        <a:graphic>
          <a:graphicData uri="http://schemas.openxmlformats.org/drawingml/2006/table">
            <a:tbl>
              <a:tblPr/>
              <a:tblGrid>
                <a:gridCol w="2626560"/>
                <a:gridCol w="2601720"/>
                <a:gridCol w="2185920"/>
                <a:gridCol w="1584720"/>
              </a:tblGrid>
              <a:tr h="797400"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3520">
                <a:tc rowSpan="19">
                  <a:txBody>
                    <a:bodyPr lIns="6120" rIns="6120" tIns="61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ΑΙΤΩΛΟΑΚΑΡΝΑΝΙΑΣ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ΠΕΝΤΑΛΟΦΟΣ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5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ΣΤΑΜΝΑ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7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ΚΑΤΟΧΗ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5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ΓΟΥΡΙΑ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ΜΑΣΤΡΟ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5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ΟΙΝΙΑΔΩΝ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ΛΕΣΙΝΙ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Ι.Π. ΜΕΣΟΛΟΓΓΙΟΥ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ΕΥΗΝΟΧΩΡΙ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Ι.Π. ΜΕΣΟΛΟΓΓΙΟΥ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ΘΩΜΑΣ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5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ΓΑΛΑΤΑΣ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ΤΡΙΚΟΡΦΟ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ΓΑΒΡΟΛΙΜΝΗ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ΑΝΤΙΡΡΙΟΥ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ΑΝΤΙΡΡΙΟ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5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ΠΕΡΙΘΩΡΙ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0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ΚΑΛΑΒΡΟΥΖΑ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ΝΑΥΠΑΚΤΙΑΣ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ΣΚΑΛΑΣ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ΝΑΥΠΑΚΤΙΑΣ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ΑΝΤΙΡΡΙΟΥ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ΜΟΛΥΚΡΕΙΟΥ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3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ΝΑΥΠΑΚΤΙΑΣ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ΛΥΓΙΑ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120" rIns="6120" tIns="61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28.11.2025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120" marR="61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86200" y="266760"/>
            <a:ext cx="11341800" cy="6472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8" name="Πίνακας 3"/>
          <p:cNvGraphicFramePr/>
          <p:nvPr/>
        </p:nvGraphicFramePr>
        <p:xfrm>
          <a:off x="1670760" y="1003680"/>
          <a:ext cx="9093960" cy="4671720"/>
        </p:xfrm>
        <a:graphic>
          <a:graphicData uri="http://schemas.openxmlformats.org/drawingml/2006/table">
            <a:tbl>
              <a:tblPr/>
              <a:tblGrid>
                <a:gridCol w="2242800"/>
                <a:gridCol w="2736360"/>
                <a:gridCol w="2460240"/>
                <a:gridCol w="1654200"/>
              </a:tblGrid>
              <a:tr h="957960"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47240">
                <a:tc rowSpan="21">
                  <a:txBody>
                    <a:bodyPr lIns="4680" rIns="4680" tIns="4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ΑΡΚΑΔΙΑΣ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ΜΕΓΑΛΟΠΟΛΗΣ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ΕΛΛΗΝΙΚΟ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7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ΚΥΝΟΥΡΙΑΣ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ΤΥΡΟΣ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72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ΔΑΡΑ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1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ΓΟΡΤΥΝΙΑΣ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ΚΟΝΤΟΒΑΖΑΙΝΑ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ΚΥΝΟΥΡΙΑΣ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ΑΝΔΡΕΑΣ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ΚΟΛΛΙΝΕΣ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ΚΥΝΟΥΡΙΑΣ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ΚΟΣΜΑΣ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ΜΕΓΑΛΟΠΟΛΗΣ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ΛΕΟΝΤΑΡΙ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ΑΡΤΕΜΙΣΙΟ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ΓΟΡΤΥΝΙΑΣ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ΚΑΜΕΝΙΤΣΑ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ΝΕΣΤΑΝΗ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4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200"/>
                      </a:b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ΚΥΝΟΥΡΙΑΣ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ΚΑΣΤΑΝΙΤΣΑ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ΜΕΓΑΛΟΠΟΛΗΣ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ΙΣΑΡΗ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ΤΣΕΛΕΠΑΚΟΥ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ΒΛΑΧΟΚΕΡΑΣΙΑ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ΝΟΤΙΑΣ ΚΥΝΟΥΡΙΑΣ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ΠΟΥΛΙΘΡΑ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ΒΟΡΕΙΑΣ ΚΥΝΟΥΡΙΑΣ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ΓΟΡΤΥΝΙΑΣ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ΛΑΓΚΑΔΙΑ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ΜΕΓΑΛΟΠΟΛΗΣ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ΠΑΡΑΔΕΙΣΙΑ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0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ΓΟΡΤΥΝΙΑΣ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ΒΑΛΤΕΣΙΝΙΚΟ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680" rIns="4680" tIns="4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680" marR="4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0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" name="Πίνακας 3"/>
          <p:cNvGraphicFramePr/>
          <p:nvPr/>
        </p:nvGraphicFramePr>
        <p:xfrm>
          <a:off x="1595880" y="1060200"/>
          <a:ext cx="8999640" cy="4879080"/>
        </p:xfrm>
        <a:graphic>
          <a:graphicData uri="http://schemas.openxmlformats.org/drawingml/2006/table">
            <a:tbl>
              <a:tblPr/>
              <a:tblGrid>
                <a:gridCol w="2274840"/>
                <a:gridCol w="3429720"/>
                <a:gridCol w="2161440"/>
                <a:gridCol w="1133280"/>
              </a:tblGrid>
              <a:tr h="959760"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30400">
                <a:tc rowSpan="17">
                  <a:txBody>
                    <a:bodyPr lIns="6840" rIns="6840" tIns="68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ΑΡΓΟΛΙΔΑΣ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ΠΡΟΣΥΜΝΗ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ΝΑΥΠΛΙΕΩΝ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ΑΝΥΦΙ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ΕΠΙΔΑΥΡΟΥ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ΕΠΙΔΑΥΡΟΣ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ΕΡΜΙΟΝΙΔΑΣ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ΕΡΜΙΟΝΗ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ΛΙΜΝΕΣ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ΑΧΛΑΔΟΚΑΜΠΟΣ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ΝΑΥΠΛΙΕΩΝ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ΑΡΑΧΝΑΙΟ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ΝΑΥΠΛΙΕΩΝ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ΛΑΛΟΥΚΑΣ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ΕΠΙΔΑΥΡΟΥ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ΔΗΜΗΤΡΙΟΣ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ΕΡΜΙΟΝΙΔΑΣ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ΔΙΔΥΜΑ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ΚΙΒΕΡΙ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ΕΠΙΔΑΥΡΟΥ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ΑΔΑΜΙ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ΝΑΥΠΛΙΕΩΝ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ΜΙΔΕΑ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ΕΡΜΙΟΝΙΔΑΣ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ΦΟΥΡΝΟΙ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0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ΑΡΓΟΥΣ-ΜΥΚΗΝΩΝ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ΜΑΛΑΝΔΡΕΝΙΟΥ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058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2" name="Πίνακας 3"/>
          <p:cNvGraphicFramePr/>
          <p:nvPr/>
        </p:nvGraphicFramePr>
        <p:xfrm>
          <a:off x="1595880" y="869040"/>
          <a:ext cx="8999640" cy="4517640"/>
        </p:xfrm>
        <a:graphic>
          <a:graphicData uri="http://schemas.openxmlformats.org/drawingml/2006/table">
            <a:tbl>
              <a:tblPr/>
              <a:tblGrid>
                <a:gridCol w="2526840"/>
                <a:gridCol w="2643120"/>
                <a:gridCol w="2185920"/>
                <a:gridCol w="1643040"/>
              </a:tblGrid>
              <a:tr h="961200">
                <a:tc>
                  <a:txBody>
                    <a:bodyPr lIns="5040" rIns="5040" tIns="50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57320">
                <a:tc rowSpan="21">
                  <a:txBody>
                    <a:bodyPr lIns="5040" rIns="5040" tIns="50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ΑΧΑΪΑΣ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ΒΕΛΙΤΣΕΣ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ΜΙΧΟΪ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4/10/2025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ΤΣΑΜΑΙΪΚΑ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ΑΓΙΙΟΣ ΝΙΚΟΛΑΟΣ ΣΠΑΤΑ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ΡΙΟΛΟΣ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ΑΠΙΔΕΩΝΑΣ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ΚΑΓΚΑΔΙ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ΜΑΤΑΡΑΓΚΑ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ΜΕΤΟΧΙ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ΛΑΠΠΑΣ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06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ΠΑΤΡΕΩΝ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200"/>
                      </a:b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ΛΑΡΙΣΣΟΥ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ΑΡΑΞΟΣ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ΔΕ  ΠΑΪΩΝ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ΔΑΦΝΗ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ΔΕ  ΠΑΪΩΝ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ΔΑΦΝΗ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ΔΕ  ΠΑΪΩΝ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21/11/2015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ΔΕ  ΠΑΪΩΝ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24/11/2015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ΑΡΟΑΝΙΑΣ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ΣΕΙΡΕΣ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ΑΡΟΑΝΙΑΣ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ΛΕΧΟΥΡΙ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ΑΡΟΑΝΙΑΣ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ΤΡΙΠΟΤΑΜΑ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 ΑΡΟΑΝΙΑΣ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ΛΙΒΑΡΤΖΙ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tIns="50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040" marR="50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834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8" name="Πίνακας 3"/>
          <p:cNvGraphicFramePr/>
          <p:nvPr/>
        </p:nvGraphicFramePr>
        <p:xfrm>
          <a:off x="1454760" y="1509840"/>
          <a:ext cx="9282240" cy="4592160"/>
        </p:xfrm>
        <a:graphic>
          <a:graphicData uri="http://schemas.openxmlformats.org/drawingml/2006/table">
            <a:tbl>
              <a:tblPr/>
              <a:tblGrid>
                <a:gridCol w="1820160"/>
                <a:gridCol w="2886840"/>
                <a:gridCol w="2756160"/>
                <a:gridCol w="1818360"/>
              </a:tblGrid>
              <a:tr h="1100160"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68560">
                <a:tc rowSpan="13"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ΧΙΛΙΟΔΕΝΔΡΟ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ΚΟΛΟΚΥΝΘΟΥ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ΜΑΥΡΟΧΩΡΙ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ΚΟΡΗΣΟΣ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ΑΡΓΟΥΣ ΟΡΕΣΤΙΚΟΥ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ΚΩΣΤΑΡΑΖΙ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ΑΡΓΟΥΣ ΟΡΕΣΤΙΚΟΥ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ΓΕΡΜΑΣ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ΝΕΣΤΟΡΙΟΥ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ΝΕΣΤΟΡΙΟ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ΝΕΣΤΟΡΙΟΥ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ΔΙΠΟΤΑΜΙΑ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ΝΕΣΤΟΡΙΟΥ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ΚΡΑΝΟΧΩΡΙ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ΝΕΣΤΟΡΙΟΥ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ΕΠΤΑΧΩΡΙ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ΠΕΝΤΑΒΡΥΣΟΣ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ΑΓΙΑ ΚΥΡΙΑΚΗ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8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ΚΑΣΤΟΡΙΑΣ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ΜΕΤΑΜΟΡΦΩΣΗ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724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4" name="Πίνακας 3"/>
          <p:cNvGraphicFramePr/>
          <p:nvPr/>
        </p:nvGraphicFramePr>
        <p:xfrm>
          <a:off x="1687320" y="1001880"/>
          <a:ext cx="8714160" cy="4853880"/>
        </p:xfrm>
        <a:graphic>
          <a:graphicData uri="http://schemas.openxmlformats.org/drawingml/2006/table">
            <a:tbl>
              <a:tblPr/>
              <a:tblGrid>
                <a:gridCol w="2025720"/>
                <a:gridCol w="2607480"/>
                <a:gridCol w="2108160"/>
                <a:gridCol w="1972440"/>
              </a:tblGrid>
              <a:tr h="981720"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3320">
                <a:tc rowSpan="20"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ΗΛΕΙΑΣ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ΛΑΜΠΕΙΑΣ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ΛΑΜΠΕΙΑ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ΛΑΜΠΕΙΑΣ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ΛΑΜΠΕΙΑΣ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ΟΡΕΙΝΗ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ΛΑΣΙΩΝΟΣ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 ΚΥΡΙΑΚΗ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ΛΑΣΙΩΝΟΣ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 ΤΡΙΑΔΑ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ΛΑΣΙΩΝΟΣ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ΑΝΤΡΩΝΙ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ΛΑΣΙΩΝΟΣ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ΚΑΚΟΤΑΡΙ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ΛΑΣΙΩΝΟΣ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ΤΣΙΠΙΑΝΑ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ΑΣΠΡΑ ΣΠΙΤΙΑ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ΒΑΣΙΛΑΚΙ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ΚΑΜΕΝΑ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ΛΟΥΒΡΟ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ΞΗΡΟΚΑΜΠΟΣ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ΠΕΥΚΕΣ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ΑΡΧΑΙΑΣ ΟΛΥΜΠΙΑΣ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ΧΕΛΙΔΟΝΙ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ΦΙΛΑΛΕΙΑΣ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ΚΡΥΟΝΕΡΙ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ΦΙΛΑΛΕΙΑΣ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ΠΕΤΡΑΛΩΝΑ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ΦΙΛΑΛΕΙΑΣ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ΦΥΓΑΛΕΙΑ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ΖΑΧΑΡΩΣ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ΜΑΚΙΣΤΟΣ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ΖΑΧΑΡΩΣ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ΛΕΠΡΕΟ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21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6" name="Πίνακας 3"/>
          <p:cNvGraphicFramePr/>
          <p:nvPr/>
        </p:nvGraphicFramePr>
        <p:xfrm>
          <a:off x="1595880" y="1199160"/>
          <a:ext cx="8999640" cy="4988880"/>
        </p:xfrm>
        <a:graphic>
          <a:graphicData uri="http://schemas.openxmlformats.org/drawingml/2006/table">
            <a:tbl>
              <a:tblPr/>
              <a:tblGrid>
                <a:gridCol w="1973880"/>
                <a:gridCol w="3731040"/>
                <a:gridCol w="2161440"/>
                <a:gridCol w="1133280"/>
              </a:tblGrid>
              <a:tr h="953640"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83600">
                <a:tc rowSpan="20">
                  <a:txBody>
                    <a:bodyPr lIns="5760" rIns="5760" tIns="57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ΚΟΡΙΝΘΙΑΣ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ΝΕΜΕΑΣ (ΚΟΙΝΟΤΗΤΑ ΚΑΣΤΡΑΚΙΟΥ)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ΚΑΣΤΡΑΚΙ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4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ΛΟΥΤΡΑΚΙΟΥ-ΠΕΡΑΧΩΡΑΣ (ΚΟΙΝΟΤΗΤΑ ΠΙΣΙΩΝ)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ΠΙΣΙΑ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ΣΑΡΩΝΙΚΟΥ (ΚΟΙΝΟΤΗΤΑ ΑΘΙΚΙΩΝ)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ΑΘΙΚΙΑ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ΒΟΧΑΣ (ΚΟΙΝΟΤΗΤΑ ΖΕΥΓΟΛΑΤΙΟΥ)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ΖΕΥΓΟΛΑΤΙΟ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ΣΙΚΥΩΝΙΩΝ (ΚΟΙΝΟΤΗΤΑ ΚΛΗΜΕΝΤΙΟΥ)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ΚΛΗΜΕΝΤΙ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4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ΝΕΜΕΑΣ (ΚΟΙΝΟΤΗΤΑ ΑΡΧΑΙΩΝ ΚΛΕΩΝΩΝ)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ΑΡΧ. ΚΛΕΩΝΕΣ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ΣΤΥΜΦΑΛΙΑΣ (ΚΟΙΝΟΤΗΤΑ ΚΑΙΣΑΡΙΟΥ)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ΚΑΙΣΑΡΙ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ΣΟΛΥΓΕΙΑΣ (ΚΟΙΝΟΤΗΤΑ ΣΟΦΙΚΟΥ)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ΣΟΦΙΚΟ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ΕΥΡΩΣΤΙΝΗΣ (ΚΟΙΝΟΤΗΤΑ ΔΕΡΒΕΝΙΟΥ)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ΔΕΡΒΕΝΙ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ΣΙΚΥΩΝΙΩΝ (ΚΟΙΝΟΤΗΤΑ ΚΡΥΟΝΕΡΙΟΥ)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ΚΡΥΟΝΕΡΙ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ΤΕΝΕΑΣ (ΚΟΙΝΟΤΗΤΑ ΧΙΛΙΟΜΟΔΙΟΥ)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ΧΙΛΙΟΜΟΔΙ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ΞΥΛΟΚΑΣΤΡΟΥ (ΚΟΙΝΟΤΗΤΑ ΣΤΥΛΙΩΝ)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ΣΤΥΛΙΑ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4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ΣΤΥΜΦΑΛΙΑΣ (ΚΟΙΝΟΤΗΤΑ ΑΣΠΡΟΚΑΜΠΟΥ)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ΑΣΠΡΟΚΑΜΠΟΣ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4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ΒΟΧΑΣ (ΚΟΙΝΟΤΗΤΑ ΣΟΥΛΗΝΑΡΙΟΥ)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ΣΟΥΛΗΝΑΡΙ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ΕΥΡΩΣΤΙΝΗΣ (ΚΟΙΝΟΤΗΤΑ ΚΑΛΛΙΘΕΑΣ)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ΚΑΛΛΙΘΕΑ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ΒΟΧΑΣ (ΚΟΙΝΟΤΗΤΑ ΒΟΧΑΙΚΟΥ)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ΒΟΧΑΙΚΟ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ΒΟΧΑΣ (ΚΟΙΝΟΤΗΤΑ ΖΕΥΓΟΛΑΤΙΟΥ)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ΚΑΛΕΝΤΖΙ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5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ΑΓΙΩΝ ΘΕΟΔΩΡΩΝ (ΚΟΙΝΟΤΗΤΑ ΑΓ. ΘΕΟΔΩΡΩΝ)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ΑΓ. ΘΕΟΔΩΡΟΙ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ΕΥΡΩΣΤΙΝΗΣ (ΚΟΙΝΟΤΗΤΑ ΛΥΚΟΠΟΡΙΑΣ)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ΛΥΚΟΠΟΡΙΑ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ΣΑΡΩΝΙΚΟΥ (ΚΟΙΝΟΤΗΤΑ ΓΑΛΑΤΑΚΙΟΥ)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ΓΑΛΑΤΑΚΙ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760" rIns="5760" tIns="57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5760" marR="57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8" name="Πίνακας 3"/>
          <p:cNvGraphicFramePr/>
          <p:nvPr/>
        </p:nvGraphicFramePr>
        <p:xfrm>
          <a:off x="1498680" y="1105200"/>
          <a:ext cx="8999640" cy="4933440"/>
        </p:xfrm>
        <a:graphic>
          <a:graphicData uri="http://schemas.openxmlformats.org/drawingml/2006/table">
            <a:tbl>
              <a:tblPr/>
              <a:tblGrid>
                <a:gridCol w="2257560"/>
                <a:gridCol w="3052440"/>
                <a:gridCol w="1961640"/>
                <a:gridCol w="1727640"/>
              </a:tblGrid>
              <a:tr h="90648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51280">
                <a:tc rowSpan="17"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ΛΑΚΩΝΙΑΣ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ΚΑΡΥΩΝ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ΚΑΡΥΕΣ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ΠΕΛΛΑΝΑΣ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ΛΟΓΚΑΝΙΚΟΣ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ΟΙΝΟΥΝΤΟΣ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ΣΕΛΛΑΣΙΑ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ΜΥΣΤΡΑ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ΣΟΥΣΤΙΑΝΟΙ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ΦΑΡΙΔΟΣ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ΓΟΡΑΝΟΙ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ΦΑΡΙΔΟΣ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ΛΕΥΚΟΧΩΜΑ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ΘΕΡΑΠΝΩΝ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ΚΕΦΑΛΑΣ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ΘΕΡΑΠΝΩΝ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ΓΚΟΡΙΤΣΑ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ΘΕΡΑΠΝΩΝ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ΧΡΥΣΑΦΑ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ΘΕΡΑΠΝΩΝ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ΑΓΙΟΙ ΑΝΑΡΓΥΡΟΙ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ΣΠΑΡΤΗΣ- Δ.Ε. ΦΑΡΙΔΟΣ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ΕΥΡΩΤΑ- Δ.Ε. ΚΡΟΚΕΩΝ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ΚΡΟΚΕΕΣ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ΕΥΡΩΤΑ- Δ.Ε. ΝΙΑΤΩΝ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ΔΗΜΗΤΡΙΟΣ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8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ΕΥΡΩΤΑ- Δ.Ε. ΝΙΑΤΩΝ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ΝΙΑΤΑ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ΜΟΝΕΜΒΑΣΙΑΣ- Δ.Ε. ΖΑΡΑΚΑ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ΡΕΙΧΕΑ/ ΡΕΙΧΙΑ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ΜΟΝΕΜΒΑΣΙΑΣ- Δ.Ε. ΖΑΡΑΚΑ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ΚΥΠΑΡΙΣΣΙ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ΜΟΝΕΜΒΑΣΙΑΣ- Δ.Ε. ΖΑΡΑΚΑ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ΛΑΜΠΟΚΑΜΠΟΣ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6480" marR="64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555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0" name="Πίνακας 3"/>
          <p:cNvGraphicFramePr/>
          <p:nvPr/>
        </p:nvGraphicFramePr>
        <p:xfrm>
          <a:off x="1712160" y="1434600"/>
          <a:ext cx="8767080" cy="4529520"/>
        </p:xfrm>
        <a:graphic>
          <a:graphicData uri="http://schemas.openxmlformats.org/drawingml/2006/table">
            <a:tbl>
              <a:tblPr/>
              <a:tblGrid>
                <a:gridCol w="2219400"/>
                <a:gridCol w="2474640"/>
                <a:gridCol w="2238480"/>
                <a:gridCol w="1834560"/>
              </a:tblGrid>
              <a:tr h="81828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13200">
                <a:tc rowSpan="12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ΜΕΣΣΗΝΙΑΣ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ΠΥΛΟΥ - ΝΕΣΤΟΡΟΣ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ΜΕΤΑΜΟΡΦΩΣΗ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ΠΥΛΟΥ – ΝΕΣΤΟΡΟΣ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ΒΑΣΙΛΙΤΣΙ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9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ΔΥΤΙΚΗΣ ΜΑΝΗΣ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ΤΣΕΡΙΑ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ΚΑΛΑΜΑΤΑΣ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ΑΡΤΕΜΙΣΙΑ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ΜΕΣΣΗΝΗΣ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ΜΑΓΓΑΝΙΑΚΟ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ΔΥΤΙΚΗΣ ΜΑΝΗΣ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ΠΡΟΣΗΛΙΟ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ΜΕΣΣΗΝΗΣ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ΜΗΛΙΤΣΑ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ΚΑΛΑΜΑΤΑΣ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ΑΛΑΓΟΝΙΑ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ΜΕΣΣΗΝΗΣ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ΒΛΑΣΗΣ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ΟΙΧΑΛΙΑΣ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ΨΑΡΙ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ΔΥΤΙΚΗΣ ΜΑΝΗΣ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ΕΞΩΧΩΡΙ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2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ΤΡΙΦΥΛΛΙΑΣ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ΓΛΥΚΟΡΡΙΖΙ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55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2" name="Πίνακας 3"/>
          <p:cNvGraphicFramePr/>
          <p:nvPr/>
        </p:nvGraphicFramePr>
        <p:xfrm>
          <a:off x="1595880" y="1134720"/>
          <a:ext cx="8999640" cy="4319640"/>
        </p:xfrm>
        <a:graphic>
          <a:graphicData uri="http://schemas.openxmlformats.org/drawingml/2006/table">
            <a:tbl>
              <a:tblPr/>
              <a:tblGrid>
                <a:gridCol w="1928880"/>
                <a:gridCol w="2487600"/>
                <a:gridCol w="2276280"/>
                <a:gridCol w="2306520"/>
              </a:tblGrid>
              <a:tr h="749520"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0280">
                <a:tc rowSpan="20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ΗΡΑΚΛΕΙΟΥ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ΧΕΡΣΟΝΗΣΟΥ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ΠΟΤΑΜΙΕΣ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ΧΕΡΣΟΝΗΣΟΥ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ΓΩΝΙΕΣ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ΧΕΡΣΟΝΗΣΟΥ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ΑΒΔΟΥ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ΧΕΡΣΟΝΗΣΟΥ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ΣΤΑΛΙΔΑ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ΧΕΡΣΟΝΗΣΟΥ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ΚΡΑΣΙ ΚΕΡΑ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ΦΑΙΣΤΟΥ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ΠΟΜΠΙΑ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ΦΑΙΣΤΟΥ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ΒΟΡΟΙ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ΦΑΙΣΤΟΥ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ΣΙΒΑΣ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ΦΑΙΣΤΟΥ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ΠΕΤΡΟΚΕΦΑΛΙ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ΑΡΧΑΝΩΝ ΑΣΤΕΡΟΥΣΙΩΝ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ΛΙΓΟΡΤΥΝΟΣ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26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ΗΡΑΚΛΕΙΟΥ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ΗΡΑΚΛΕΙΟ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17-21/11/25,</a:t>
                      </a:r>
                      <a:br>
                        <a:rPr sz="1200"/>
                      </a:b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24-28/11/25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ΑΡΧΑΝΩΝ ΑΣΤΕΡΟΥΣΙΩΝ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ΧΑΡΑΚΙ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ΑΡΧΑΝΩΝ ΑΣΤΕΡΟΥΣΙΩΝ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ΑΧΕΝΤΡΙΑΣ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ΑΡΧΑΝΩΝ ΑΣΤΕΡΟΥΣΙΩΝ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ΜΕΣΟΧΩΡΙΟ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ΜΙΝΩΑ ΠΕΔΙΑΔΟΣ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ΑΠΟΣΤΟΛΟΙ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ΜΙΝΩΑ ΠΕΔΙΑΔΟΣ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ΜΙΝΩΑ ΠΕΔΙΑΔΟΣ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ΣΚΙΝΙΑΣ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ΒΙΑΝΝΟΥ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ΜΑΡΘΑ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ΒΙΑΝΝΟΥ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ΚΕΡΑΤΟΚΑΜΠΟΣ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0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ΒΙΑΝΝΟΥ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ΨΑΡΗ ΦΟΡΑΔΑ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3" name="TextBox 2"/>
          <p:cNvSpPr/>
          <p:nvPr/>
        </p:nvSpPr>
        <p:spPr>
          <a:xfrm>
            <a:off x="105840" y="351864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7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5" name="Πίνακας 3"/>
          <p:cNvGraphicFramePr/>
          <p:nvPr/>
        </p:nvGraphicFramePr>
        <p:xfrm>
          <a:off x="1595880" y="1485360"/>
          <a:ext cx="8999640" cy="4766040"/>
        </p:xfrm>
        <a:graphic>
          <a:graphicData uri="http://schemas.openxmlformats.org/drawingml/2006/table">
            <a:tbl>
              <a:tblPr/>
              <a:tblGrid>
                <a:gridCol w="1766880"/>
                <a:gridCol w="1930680"/>
                <a:gridCol w="3187080"/>
                <a:gridCol w="2114280"/>
              </a:tblGrid>
              <a:tr h="96264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00160">
                <a:tc rowSpan="19"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ΧΑΝΙΩΝ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ΑΠΟΚΟΡΩΝΟΥ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ΕΜΠΡΟΣΝΕΡΟΣ ΔΗΜΟΥ ΑΠΟΚΟΡΩΝΟΥ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ΑΠΟΚΟΡΩΝΟΥ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ΑΛΙΚΑΜΠΟΣ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ΑΠΟΚΟΡΩΝΟΥ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ΜΑΖΑ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ΑΠΟΚΟΡΩΝΟΥ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ΚΑΛΥΒΕΣ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ΑΠΟΚΟΡΩΝΟΥ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ΚΑΛΥΒΕΣ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ΧΑΝΙΩΝ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ΚΟΝΤΟΠΟΥΛΑ ΚΕΡΑΜΕΙΩΝ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ΚΙΣΣΑΜΟΥ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ΚΑΛΑΘΕΝΕΣ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ΚΙΣΣΑΜΟΥ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ΧΡΥΣΟΣΚΑΛΙΤΙΣΣΑ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ΚΙΣΣΑΜΟΥ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ΣΑΣΑΛΟΣ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ΚΙΣΣΑΜΟΥ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ΣΤΡΟΒΛΟΙ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ΚΑΝΤΑΝΟΥ - ΣΕΛΙΝΟΥ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ΑΧΛΑΔΑΚΙΕΣ - ΑΖΟΓΥΡΕΣ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ΚΑΝΤΑΝΟΥ - ΣΕΛΙΝΟΥ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ΒΟΥΤΑΣ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ΚΑΝΤΑΝΟΥ - ΣΕΛΙΝΟΥ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ΣΚΛΑΒΟΠΟΥΛΑ - ΜΟΥΣΤΑΚΟΣ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ΚΑΝΤΑΝΟΥ - ΣΕΛΙΝΟΥ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ΕΠΑΝΟΧΩΡΙ - ΚΑΜΠΑΝΟΣ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ΜΑΝΟΛΙΟΠΟΥΛΟ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ΣΠΗΛΙΑ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ΡΟΔΟΠΟΥ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ΛΑΚΚΟΙ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0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ΠΛΑΤΑΝΙΑ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ΠΑΛΑΙΑ ΡΟΥΜΑΤΑ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969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7" name="Πίνακας 3"/>
          <p:cNvGraphicFramePr/>
          <p:nvPr/>
        </p:nvGraphicFramePr>
        <p:xfrm>
          <a:off x="1595880" y="1443240"/>
          <a:ext cx="8999640" cy="4319640"/>
        </p:xfrm>
        <a:graphic>
          <a:graphicData uri="http://schemas.openxmlformats.org/drawingml/2006/table">
            <a:tbl>
              <a:tblPr/>
              <a:tblGrid>
                <a:gridCol w="1768680"/>
                <a:gridCol w="2322000"/>
                <a:gridCol w="2312280"/>
                <a:gridCol w="2596320"/>
              </a:tblGrid>
              <a:tr h="78660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640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ΡΕΘΥΜΝΗΣ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ΝΙΚΗΦΟΡΟΥ ΦΩΚΑ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ΡΟΥΣΤΙΚΑ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ΡΕΘΥΜΝΟΥ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ΓΟΥΛΕΔΙΑΝΑ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ΒΑΣΙΛΕΙΟΥ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ΜΕΛΑΜΠΕΣ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ΜΥΛΟΠΟΤΑΜΟΥ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ΑΠΛΑΔΙΑΝΑ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ΜΥΛΟΠΟΤΑΜΟΥ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ΚΑΛΥΒΟΣ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ΛΑΠΠΑΙΩΝ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ΚΑΤΩ ΠΟΡΟΣ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ΑΜΑΡΙΟΥ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ΒΟΛΙΩΝΕΣ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ΛΑΠΠΑΙΩΝ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ΑΡΧΟΝΤΙΚΗ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ΒΑΣΙΛΕΙΟΥ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 ΓΑΛΗΝΗ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ΑΡΚΑΔΙΟΥ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ΑΜΝΑΤΟΣ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ΛΑΠΠΑΙΩΝ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ΑΛΩΝΕΣ - ΒΙΛΑΝΔΡΕΔΟ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ΑΜΑΡΙΟΥ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ΑΠΟΔΟΎΛΟΥ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ΛΑΠΠΑΙΩΝ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ΚΟΥΦΗ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ΒΑΣΙΛΕΙΟΥ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ΣΕΛΛΙΆ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ΜΥΛΟΠΟΤΑΜΟΥ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ΜΆΜΑΣ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ΒΑΣΙΛΕΙΟΥ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ΜΙΞΟΡΡΟΥΜΑ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ΜΥΛΟΠΟΤΑΜΟΥ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ΒΕΝΊ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ΑΡΚΑΔΙΟΥ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ΠΗΓΗ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ΡΕΘΥΜΝΟΥ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ΣΕΛΛΊ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ΒΑΣΙΛΕΙΟΥ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ΡΟΔΑΚΙΝΟ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969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9" name="Πίνακας 3"/>
          <p:cNvGraphicFramePr/>
          <p:nvPr/>
        </p:nvGraphicFramePr>
        <p:xfrm>
          <a:off x="1595880" y="1269000"/>
          <a:ext cx="8999640" cy="4319640"/>
        </p:xfrm>
        <a:graphic>
          <a:graphicData uri="http://schemas.openxmlformats.org/drawingml/2006/table">
            <a:tbl>
              <a:tblPr/>
              <a:tblGrid>
                <a:gridCol w="1938960"/>
                <a:gridCol w="2231280"/>
                <a:gridCol w="2261880"/>
                <a:gridCol w="2567520"/>
              </a:tblGrid>
              <a:tr h="874080"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227160">
                <a:tc rowSpan="15"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ΛΑΣΙΘΙΟΥ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 </a:t>
                      </a:r>
                      <a:endParaRPr b="0" lang="el-G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ΝΙΚΟΛΑΟΥ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ΒΡΟΥΧΑΣ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6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ΣΗΤΕΙΑΣ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ΚΑΡΥΔΙ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ΝΙΚΟΛΑΟΥ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ΚΡΟΥΣΤΑΣ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ΟΡΟΠΕΔΙΟΥ ΛΑΣΙΘΙΟΥ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ΚΑΜΙΝΑΚΙ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ΙΕΡΑΠΕΤΡΑΣ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ΚΑΒΟΥΣΙ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0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ΣΗΤΕΙΑΣ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ΓΟΥΔΟΥΡΑΣ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ΣΗΤΕΙΑΣ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ΖΑΚΡΟΣ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ΙΕΡΑΠΕΤΡΑΣ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ΟΡΕΙΝΟ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ΟΡΟΠΕΔΙΟΥ ΛΑΣΙΘΙΟΥ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ΑΒΡΑΚΟΝΤΕ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ΙΕΡΑΠΕΤΡΑΣ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ΜΑΛΕΣ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ΑΓΙΟΥ ΝΙΚΟΛΑΟΥ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ΤΑΠΕΣ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ΣΗΤΕΙΑΣ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ΖΙΡΟΣ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ΣΗΤΕΙΑΣ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ΣΥΚΙΑ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185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ΟΡΟΠΕΔΙΟΥ ΛΑΣΙΘΙΟΥ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ΣΗΤΕΙΑΣ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ΠΑΛΑΙΚΑΣΤΡΟ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220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1" name="Πίνακας 5"/>
          <p:cNvGraphicFramePr/>
          <p:nvPr/>
        </p:nvGraphicFramePr>
        <p:xfrm>
          <a:off x="2361600" y="1533240"/>
          <a:ext cx="7273800" cy="4140360"/>
        </p:xfrm>
        <a:graphic>
          <a:graphicData uri="http://schemas.openxmlformats.org/drawingml/2006/table">
            <a:tbl>
              <a:tblPr/>
              <a:tblGrid>
                <a:gridCol w="2227320"/>
                <a:gridCol w="3401280"/>
                <a:gridCol w="1644840"/>
              </a:tblGrid>
              <a:tr h="1399320"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451080">
                <a:tc rowSpan="6"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ΑΤΤΚΗΣ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ΔΑΦΝΗΣ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ΝΕΑΣ ΙΩΝΙΑΣ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ΙΛΙΟΥ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6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ΗΛΙΟΥΠΟΛΗΣ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ΚΑΙΣΑΡΙΑΝΗΣ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2" name="TextBox 2"/>
          <p:cNvSpPr/>
          <p:nvPr/>
        </p:nvSpPr>
        <p:spPr>
          <a:xfrm>
            <a:off x="244440" y="377784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1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και 2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0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4" name="Πίνακας 6"/>
          <p:cNvGraphicFramePr/>
          <p:nvPr/>
        </p:nvGraphicFramePr>
        <p:xfrm>
          <a:off x="1595880" y="1358640"/>
          <a:ext cx="8999640" cy="4140360"/>
        </p:xfrm>
        <a:graphic>
          <a:graphicData uri="http://schemas.openxmlformats.org/drawingml/2006/table">
            <a:tbl>
              <a:tblPr/>
              <a:tblGrid>
                <a:gridCol w="2227320"/>
                <a:gridCol w="3401280"/>
                <a:gridCol w="1725480"/>
                <a:gridCol w="1644840"/>
              </a:tblGrid>
              <a:tr h="1399320"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ΔΗΜΟΤΙΚΗ ΕΝΟΤΗΤΑ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ΧΩΡΙΟ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451080">
                <a:tc rowSpan="6"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ΛΗΜΝΟΥ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ΝΕΑΣ ΚΟΥΤΑΛΗΣ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ΠΟΡΤΙΑΝΟΥ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ΜΥΡΙΝΑΣ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ΚΟΡΝΟ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73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ΑΤΣΙΚΗΣ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ΑΤΣΙΚΗ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7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ΜΟΥΔΡΟΥ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ΜΟΥΔΡΟ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6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ΝΕΑΣ ΚΟΥΤΑΛΗΣ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ΛΙΒΑΔΟΧΩΡΙ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91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 ΜΥΡΙΝΑΣ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5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5" name="TextBox 2"/>
          <p:cNvSpPr/>
          <p:nvPr/>
        </p:nvSpPr>
        <p:spPr>
          <a:xfrm>
            <a:off x="216720" y="3657960"/>
            <a:ext cx="3888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2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220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0" name="Πίνακας 3"/>
          <p:cNvGraphicFramePr/>
          <p:nvPr/>
        </p:nvGraphicFramePr>
        <p:xfrm>
          <a:off x="1595880" y="1098000"/>
          <a:ext cx="8999640" cy="4666680"/>
        </p:xfrm>
        <a:graphic>
          <a:graphicData uri="http://schemas.openxmlformats.org/drawingml/2006/table">
            <a:tbl>
              <a:tblPr/>
              <a:tblGrid>
                <a:gridCol w="2385360"/>
                <a:gridCol w="2486160"/>
                <a:gridCol w="2266200"/>
                <a:gridCol w="1861560"/>
              </a:tblGrid>
              <a:tr h="1137960"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6400">
                <a:tc rowSpan="20"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ΠΡΕΣΠΩΝ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ΑΝΤΑΡΤΙΚΟ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ΠΡΕΣΠΩΝ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ΚΡΥΣΤΑΛΛΟΠΗΓΗ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ΠΡΕΣΠΩΝ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ΨΑΡΑΔΕΣ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ΠΟΛΥΠΟΤΑΜΟΣ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ΤΡΙΑΝΤΑΦΥΛΛΙΑ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AMYNTAIOY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ΒΑΡΥΚΟ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AMYNTAIOY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ΛΕΧΟΒΟ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AMYNTAIOY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ΝΥΜΦΑΙΟ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AMYNTAIOY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ΣΚΛΗΘΡΟ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AMYNTAIOY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ΑΕΤΟΣ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AMYNTAIOY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ΦΑΡΑΓΓΙ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ΒΕΥΗ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ΔΡΟΣΟΠΗΓΗ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ΦΛΑΜΠΟΥΡΟ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ΑΧΛΑΔΑ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ΑΜΥΝΤΑΙΟΥ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ΚΕΛΛΗ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ΝΙΚΗ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ΠΑΠΑΓΙΑΝΝΗ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ΑΜΥΝΤΑΙΟΥ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ΜΑΝΙΑΚΙ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4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ΦΛΩΡΙΝΑΣ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ΛΟΦΟΙ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Πίνακας 3"/>
          <p:cNvGraphicFramePr/>
          <p:nvPr/>
        </p:nvGraphicFramePr>
        <p:xfrm>
          <a:off x="1595880" y="1291680"/>
          <a:ext cx="8999640" cy="4274280"/>
        </p:xfrm>
        <a:graphic>
          <a:graphicData uri="http://schemas.openxmlformats.org/drawingml/2006/table">
            <a:tbl>
              <a:tblPr/>
              <a:tblGrid>
                <a:gridCol w="2202840"/>
                <a:gridCol w="2820240"/>
                <a:gridCol w="1961640"/>
                <a:gridCol w="2014560"/>
              </a:tblGrid>
              <a:tr h="1502280">
                <a:tc>
                  <a:txBody>
                    <a:bodyPr lIns="13320" rIns="13320" tIns="133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ΧΩΡΙΟ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461880">
                <a:tc rowSpan="6">
                  <a:txBody>
                    <a:bodyPr lIns="13320" rIns="13320" tIns="133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ΔΩΔΕΚΑΝΗΣΟΥ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ΚΑΛΥΜΝΙΩΝ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ΑΡΓΙΝΩΝΤΑ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1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ΚΑΛΥΜΝΙΩΝ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ΒΑΘΥ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1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ΚΑΛΥΜΝΙΩΝ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ΠΑΝΟΡΜΟΣ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1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ΚΑΛΥΜΝΙΩΝ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ΧΩΡΑ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1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ΚΑΛΥΜΝΙΩΝ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618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ΚΑΛΥΜΝΙΩΝ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ΒΟΘΥΝΟΙ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320" rIns="13320" tIns="1332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320" marR="1332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220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834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9" name="Πίνακας 3"/>
          <p:cNvGraphicFramePr/>
          <p:nvPr/>
        </p:nvGraphicFramePr>
        <p:xfrm>
          <a:off x="1595880" y="1487160"/>
          <a:ext cx="8999640" cy="4319640"/>
        </p:xfrm>
        <a:graphic>
          <a:graphicData uri="http://schemas.openxmlformats.org/drawingml/2006/table">
            <a:tbl>
              <a:tblPr/>
              <a:tblGrid>
                <a:gridCol w="2536560"/>
                <a:gridCol w="2212920"/>
                <a:gridCol w="2073960"/>
                <a:gridCol w="2175840"/>
              </a:tblGrid>
              <a:tr h="1307160">
                <a:tc>
                  <a:txBody>
                    <a:bodyPr lIns="13680" rIns="13680" tIns="13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ΧΩΡΙΟ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00960">
                <a:tc rowSpan="10">
                  <a:txBody>
                    <a:bodyPr lIns="13680" rIns="13680" tIns="136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ΔΩΔΕΚΑΝΗΣΟΥ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ΣΙΑΝΝΑ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ΜΑΡΙΤΣΑ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ΛΑΡΔΟΣ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ΘΕΟΛΟΓΟΣ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ΨΙΝΘΟΣ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ΜΟΝΟΛΙΘΟΣ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ΑΠΟΛΛΑΚΙΑ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ΕΜΠΩΝΑ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ΔΑΜΑΤΡΙΑ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0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3680" rIns="13680" tIns="136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ΡΟΔΟΥ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680" marR="1368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ΑΦΑΝΤΟΥ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3680" rIns="13680" tIns="1368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3680" marR="1368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886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1" name="Πίνακας 3"/>
          <p:cNvGraphicFramePr/>
          <p:nvPr/>
        </p:nvGraphicFramePr>
        <p:xfrm>
          <a:off x="1595880" y="1269000"/>
          <a:ext cx="8999640" cy="4319640"/>
        </p:xfrm>
        <a:graphic>
          <a:graphicData uri="http://schemas.openxmlformats.org/drawingml/2006/table">
            <a:tbl>
              <a:tblPr/>
              <a:tblGrid>
                <a:gridCol w="2360160"/>
                <a:gridCol w="2506320"/>
                <a:gridCol w="2256480"/>
                <a:gridCol w="1876320"/>
              </a:tblGrid>
              <a:tr h="1348920"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ΧΩΡΙΟ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329760">
                <a:tc rowSpan="9"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ΛΕΣΒΟΥ</a:t>
                      </a:r>
                      <a:r>
                        <a:rPr b="1" lang="el-GR" sz="1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 </a:t>
                      </a:r>
                      <a:endParaRPr b="0" lang="el-GR" sz="1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ΠΑΜΦΙΛΑ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ΚΑΤΩ ΤΡΙΤΟΣ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ΜΥΣΤΕΓΝΑ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ΑΓΙΑ ΜΑΡΙΝΑ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ΠΑΠΑΔΟΣ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ΑΣΩΜΑΤΟΣ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ΣΚΟΠΕΛΟΣ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804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3" name="Πίνακας 3"/>
          <p:cNvGraphicFramePr/>
          <p:nvPr/>
        </p:nvGraphicFramePr>
        <p:xfrm>
          <a:off x="1595880" y="1269000"/>
          <a:ext cx="8999640" cy="4319640"/>
        </p:xfrm>
        <a:graphic>
          <a:graphicData uri="http://schemas.openxmlformats.org/drawingml/2006/table">
            <a:tbl>
              <a:tblPr/>
              <a:tblGrid>
                <a:gridCol w="2300040"/>
                <a:gridCol w="3512520"/>
                <a:gridCol w="1782000"/>
                <a:gridCol w="1404720"/>
              </a:tblGrid>
              <a:tr h="1191600"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ΧΩΡΙΟ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521280">
                <a:tc rowSpan="6">
                  <a:txBody>
                    <a:bodyPr lIns="12600" rIns="12600" tIns="126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ΣΑΜΟΥ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ΔΥΤΙΚΗΣ 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ΛΕΚΚΑ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ΔΥΤΙΚΗΣ 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ΠΛΑΤΑΝΟΣ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ΑΝΑΤΟΛΙΚΗΣ 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ΠΥΡΓΟΣ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ΔΥΤΙΚΗΣ 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ΚΑΡΛΟΒΑΣΙ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ΑΝΑΤΟΛΙΚΗΣ 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ΒΟΥΡΛΙΩΤΕΣ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ΑΝΑΤΟΛΙΚΗΣ ΣΑΜΟΥ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ΜΥΤΙΛΗΝΙΟΙ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600" rIns="12600" tIns="126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600" marR="126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303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5" name="Πίνακας 3"/>
          <p:cNvGraphicFramePr/>
          <p:nvPr/>
        </p:nvGraphicFramePr>
        <p:xfrm>
          <a:off x="1498680" y="1053000"/>
          <a:ext cx="8999640" cy="4319640"/>
        </p:xfrm>
        <a:graphic>
          <a:graphicData uri="http://schemas.openxmlformats.org/drawingml/2006/table">
            <a:tbl>
              <a:tblPr/>
              <a:tblGrid>
                <a:gridCol w="2369160"/>
                <a:gridCol w="2527560"/>
                <a:gridCol w="2195640"/>
                <a:gridCol w="1906920"/>
              </a:tblGrid>
              <a:tr h="1191600"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ΧΩΡΙΟ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521280">
                <a:tc rowSpan="6">
                  <a:txBody>
                    <a:bodyPr lIns="12960" rIns="12960" tIns="12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ΚΑΡΔΑΜΥΛΑ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ΛΑΓΚΑΔΑ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ΚΑΛΑΜΩΤΗ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ΠΥΡΓΙ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ΜΕΣΤΑ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1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ΘΥΜΙΑΝΑ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2960" rIns="12960" tIns="129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2960" marR="129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6" name="Rectangle: Rounded Corners 9"/>
          <p:cNvSpPr/>
          <p:nvPr/>
        </p:nvSpPr>
        <p:spPr>
          <a:xfrm>
            <a:off x="3571560" y="5963040"/>
            <a:ext cx="7207200" cy="470160"/>
          </a:xfrm>
          <a:prstGeom prst="roundRect">
            <a:avLst>
              <a:gd name="adj" fmla="val 1413"/>
            </a:avLst>
          </a:prstGeom>
          <a:noFill/>
          <a:ln w="6350">
            <a:solidFill>
              <a:srgbClr val="4a66ac">
                <a:shade val="15000"/>
              </a:srgb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12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.  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Box 6"/>
          <p:cNvSpPr/>
          <p:nvPr/>
        </p:nvSpPr>
        <p:spPr>
          <a:xfrm>
            <a:off x="4538880" y="6059520"/>
            <a:ext cx="78552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Το πρόγραμμα θα είναι διαθέσιμο αναλυτικά στην ιστοσελίδα του ΕΟΔΥ.  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Εικόνα 19" descr=""/>
          <p:cNvPicPr/>
          <p:nvPr/>
        </p:nvPicPr>
        <p:blipFill>
          <a:blip r:embed="rId1"/>
          <a:srcRect l="0" t="0" r="21338" b="0"/>
          <a:stretch/>
        </p:blipFill>
        <p:spPr>
          <a:xfrm>
            <a:off x="6791400" y="653040"/>
            <a:ext cx="5399640" cy="457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Εικόνα 1" descr=""/>
          <p:cNvPicPr/>
          <p:nvPr/>
        </p:nvPicPr>
        <p:blipFill>
          <a:blip r:embed="rId2"/>
          <a:srcRect l="0" t="11641" r="0" b="0"/>
          <a:stretch/>
        </p:blipFill>
        <p:spPr>
          <a:xfrm>
            <a:off x="6790320" y="3674160"/>
            <a:ext cx="5401080" cy="318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Εικόνα 15" descr=""/>
          <p:cNvPicPr/>
          <p:nvPr/>
        </p:nvPicPr>
        <p:blipFill>
          <a:blip r:embed="rId3"/>
          <a:stretch/>
        </p:blipFill>
        <p:spPr>
          <a:xfrm>
            <a:off x="1440" y="692640"/>
            <a:ext cx="6839640" cy="455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Εικόνα 27" descr="Εικόνα που περιέχει άτομο, ρουχισμός, νύχι, δάκτυλο&#10;&#10;Το περιεχόμενο που δημιουργείται από AI ενδέχεται να είναι εσφαλμένο."/>
          <p:cNvPicPr/>
          <p:nvPr/>
        </p:nvPicPr>
        <p:blipFill>
          <a:blip r:embed="rId4"/>
          <a:stretch/>
        </p:blipFill>
        <p:spPr>
          <a:xfrm>
            <a:off x="0" y="4262760"/>
            <a:ext cx="1770480" cy="259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Εικόνα 29" descr="Εικόνα που περιέχει εσωτερικός χώρος, άτομο, ιατρικός εξοπλισμός, υγειονομική περίθαλψη&#10;&#10;Το περιεχόμενο που δημιουργείται από AI ενδέχεται να είναι εσφαλμένο."/>
          <p:cNvPicPr/>
          <p:nvPr/>
        </p:nvPicPr>
        <p:blipFill>
          <a:blip r:embed="rId5"/>
          <a:stretch/>
        </p:blipFill>
        <p:spPr>
          <a:xfrm>
            <a:off x="1753200" y="4262760"/>
            <a:ext cx="1770480" cy="259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Εικόνα 31" descr="Εικόνα που περιέχει άτομο, ρουχισμός, εσωτερικός χώρος, ανθρώπινο πρόσωπο&#10;&#10;Το περιεχόμενο που δημιουργείται από AI ενδέχεται να είναι εσφαλμένο."/>
          <p:cNvPicPr/>
          <p:nvPr/>
        </p:nvPicPr>
        <p:blipFill>
          <a:blip r:embed="rId6"/>
          <a:stretch/>
        </p:blipFill>
        <p:spPr>
          <a:xfrm>
            <a:off x="3488400" y="4278960"/>
            <a:ext cx="1837440" cy="257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Εικόνα 33" descr="Εικόνα που περιέχει άτομο, ρουχισμός, παπούτσια, άνδρας&#10;&#10;Το περιεχόμενο που δημιουργείται από AI ενδέχεται να είναι εσφαλμένο."/>
          <p:cNvPicPr/>
          <p:nvPr/>
        </p:nvPicPr>
        <p:blipFill>
          <a:blip r:embed="rId7"/>
          <a:stretch/>
        </p:blipFill>
        <p:spPr>
          <a:xfrm>
            <a:off x="5117760" y="4278960"/>
            <a:ext cx="1722600" cy="2594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TextBox 16"/>
          <p:cNvSpPr/>
          <p:nvPr/>
        </p:nvSpPr>
        <p:spPr>
          <a:xfrm>
            <a:off x="0" y="0"/>
            <a:ext cx="12191760" cy="1384560"/>
          </a:xfrm>
          <a:prstGeom prst="rect">
            <a:avLst/>
          </a:prstGeom>
          <a:solidFill>
            <a:schemeClr val="lt1">
              <a:alpha val="7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2800" strike="noStrike" u="none">
                <a:solidFill>
                  <a:schemeClr val="dk2"/>
                </a:solidFill>
                <a:effectLst/>
                <a:uFillTx/>
                <a:latin typeface="Calibri"/>
                <a:ea typeface="Calibri"/>
              </a:rPr>
              <a:t>Με τις ΚΟΜΥ μειώνουμε τις κοινωνικές ανισότητες, εξασφαλίζοντας αποτελεσματική πρόσβαση σε ποιοτικές υπηρεσίες υγείας και δημόσιας υγείας για ΟΛΟΥΣ. 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Box 18"/>
          <p:cNvSpPr/>
          <p:nvPr/>
        </p:nvSpPr>
        <p:spPr>
          <a:xfrm>
            <a:off x="0" y="6351120"/>
            <a:ext cx="12191760" cy="522720"/>
          </a:xfrm>
          <a:prstGeom prst="rect">
            <a:avLst/>
          </a:prstGeom>
          <a:solidFill>
            <a:schemeClr val="lt1">
              <a:alpha val="7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l-GR" sz="2800" strike="noStrike" u="none">
                <a:solidFill>
                  <a:schemeClr val="dk2"/>
                </a:solidFill>
                <a:effectLst/>
                <a:uFillTx/>
                <a:latin typeface="Calibri"/>
                <a:ea typeface="Calibri"/>
              </a:rPr>
              <a:t>Η </a:t>
            </a:r>
            <a:r>
              <a:rPr b="1" lang="el-GR" sz="2800" strike="noStrike" u="none">
                <a:solidFill>
                  <a:schemeClr val="accent3"/>
                </a:solidFill>
                <a:effectLst/>
                <a:uFillTx/>
                <a:latin typeface="Calibri"/>
                <a:ea typeface="Calibri"/>
              </a:rPr>
              <a:t>υγεία</a:t>
            </a:r>
            <a:r>
              <a:rPr b="1" lang="el-GR" sz="2800" strike="noStrike" u="none">
                <a:solidFill>
                  <a:schemeClr val="dk2"/>
                </a:solidFill>
                <a:effectLst/>
                <a:uFillTx/>
                <a:latin typeface="Calibri"/>
                <a:ea typeface="Calibri"/>
              </a:rPr>
              <a:t> είναι </a:t>
            </a:r>
            <a:r>
              <a:rPr b="1" lang="el-GR" sz="2800" strike="noStrike" u="sng">
                <a:solidFill>
                  <a:schemeClr val="dk2"/>
                </a:solidFill>
                <a:effectLst/>
                <a:uFillTx/>
                <a:latin typeface="Calibri"/>
                <a:ea typeface="Calibri"/>
              </a:rPr>
              <a:t>δικαίωμα</a:t>
            </a:r>
            <a:r>
              <a:rPr b="1" lang="el-GR" sz="2800" strike="noStrike" u="none">
                <a:solidFill>
                  <a:schemeClr val="dk2"/>
                </a:solidFill>
                <a:effectLst/>
                <a:uFillTx/>
                <a:latin typeface="Calibri"/>
                <a:ea typeface="Calibri"/>
              </a:rPr>
              <a:t>, όχι προνόμιο.</a:t>
            </a:r>
            <a:endParaRPr b="0" lang="el-G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77560" y="192240"/>
            <a:ext cx="11341800" cy="66384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2" name="Πίνακας 3"/>
          <p:cNvGraphicFramePr/>
          <p:nvPr/>
        </p:nvGraphicFramePr>
        <p:xfrm>
          <a:off x="1595880" y="1158840"/>
          <a:ext cx="8999640" cy="4408200"/>
        </p:xfrm>
        <a:graphic>
          <a:graphicData uri="http://schemas.openxmlformats.org/drawingml/2006/table">
            <a:tbl>
              <a:tblPr/>
              <a:tblGrid>
                <a:gridCol w="2446200"/>
                <a:gridCol w="2580120"/>
                <a:gridCol w="2046960"/>
                <a:gridCol w="1926000"/>
              </a:tblGrid>
              <a:tr h="960480"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2080">
                <a:tc rowSpan="20">
                  <a:txBody>
                    <a:bodyPr lIns="9000" rIns="9000" tIns="90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ΠΙΕΡΙΑΣ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ΔΗΜΗΤΡΙΟΣ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ΛΟΦΟΣ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ΠΙΕΡΙΩΝ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ΒΡΙΑ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ΠΙΕΡΙΩΝ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ΡΙΤΙΝΗ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ΚΑΤΕΡΙΝΗΣ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ΕΛΑΦΟΣ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ΜΟΣΧΟΧΩΡΙ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ΜΗΛΙΑ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ΚΑΤΕΡΙΝΗΣ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ΤΡΙΛΟΦΟΣ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ΠΥΔΝΑΣ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ΑΛΩΝΙΑ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ΚΟΛΙΝΔΡΟΥ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ΚΑΣΤΑΝΙΑ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ΠΥΔΝΑΣ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ΠΑΛΑΙΟΣΤΑΝΗ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ΠΥΔΝΑΣ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ΠΥΔΝΑ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ΠΥΔΝΑΣ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ΣΦΕΝΔΑΜΗ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ΚΟΛΙΝΔΡΟΥ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ΛΙΒΑΔΙ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ΑΝΑΤΟΛΙΚΟΥ ΟΛΥΜΠΟΥ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Ν. ΠΑΝΤΕΛΕΗΜΟΝΑΣ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ΒΡΟΝΤΟΥ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ΑΓΙΟΣ ΣΠΥΡΙΔΩΝΑΣ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ΑΝΑΤΟΛΙΚΟΥ ΟΛΥΜΠΟΥ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ΠΛΑΤΑΜΩΝΑΣ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ΑΝΑΤΟΛΙΚΟΥ ΟΛΥΜΠΟΥ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Ν. ΠΟΡΟΙ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2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ΑΝΑΤΟΛΙΚΟΥ ΟΛΥΜΠΟΥ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ΣΚΟΤΙΝΑ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tIns="90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" marR="90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62208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4" name="Πίνακας 3"/>
          <p:cNvGraphicFramePr/>
          <p:nvPr/>
        </p:nvGraphicFramePr>
        <p:xfrm>
          <a:off x="1595880" y="1143000"/>
          <a:ext cx="8999640" cy="4625640"/>
        </p:xfrm>
        <a:graphic>
          <a:graphicData uri="http://schemas.openxmlformats.org/drawingml/2006/table">
            <a:tbl>
              <a:tblPr/>
              <a:tblGrid>
                <a:gridCol w="2218680"/>
                <a:gridCol w="3173760"/>
                <a:gridCol w="1927080"/>
                <a:gridCol w="1679400"/>
              </a:tblGrid>
              <a:tr h="951840"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83600">
                <a:tc rowSpan="20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ΗΜΑΘΙΑΣ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ΒΕΡΓΙΝΑΣ (ΒΕΡΟΙΑΣ)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ΒΕΡΓΙΝΑ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ΕΙΡΗΝΟΥΠΟΛΗ (ΝΑΟΥΣΑΣ)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ΑΝΩ ΖΕΡΒΟΧΩΡΙ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ΜΕΛΙΚΗΣ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ΜΕΛΙΚΗ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ΒΕΡΓΙΝΑΣ (ΒΕΡΟΙΑΣ)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ΠΑΛΑΤΙΤΣΙΑ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ΕΙΡΗΝΟΥΠΟΛΗ (ΝΑΟΥΣΑΣ)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ΠΟΛΥΠΛΑΤΑΝΟΣ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ΜΕΛΙΚΗΣ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ΑΓΚΑΘΙΑ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ΒΕΡΓΙΝΑΣ (ΒΕΡΟΙΑΣ)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ΣΥΚΕΑ - ΣΥΚΙΑ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ΕΙΡΗΝΟΥΠΟΛΗ (ΝΑΟΥΣΑΣ)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ΑΓΓΕΛΟΧΩΡΙ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ΠΛΑΤΕΟΣ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ΝΕΟΚΑΣΤΡΟ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ΔΟΒΡΑΣ (ΒΕΡΟΙΑΣ)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ΦΥΤΕΙΑ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ΕΙΡΗΝΟΥΠΟΛΗ (ΝΑΟΥΣΑΣ)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ΑΡΧΑΓΓΕΛΟΣ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ΠΛΑΤΕΟΣ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ΤΡΙΚΑΛΑ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ΑΠΟΣΤΟΛΟΥ ΠΑΥΛΟΥ (ΒΕΡΟΙΑΣ)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ΝΙΚΟΜΗΔΕΙΑ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ΑΝΘΕΜΙΩΝ (ΝΑΟΥΣΑΣ)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ΠΟΛΛΑ ΝΕΡΑ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ΠΛΑΤΕΟΣ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ΠΛΑΤΑΝΟΣ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ΑΝΤΙΓΟΝΙΔΩΝ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ΚΑΒΑΣΙΛΑ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ΑΠΟΣΤΟΛΟΥ ΠΑΥΛΟΥ (ΒΕΡΟΙΑΣ)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ΚΟΥΛΟΥΡΑ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ΑΝΘΕΜΙΩΝ (ΝΑΟΥΣΑΣ)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ΕΠΙΣΚΟΠΗ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3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ΑΝΤΙΓΟΝΙΔΩΝ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ΣΤΑΥΡΟΣ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80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ΑΝΤΙΓΟΝΙΔΩΝ (ΑΛΕΞΑΝΔΡΕΙΑΣ)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ΞΕΧΑΣΜΕΝΗ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27600" y="225360"/>
            <a:ext cx="11341800" cy="58896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6" name="Πίνακας 3"/>
          <p:cNvGraphicFramePr/>
          <p:nvPr/>
        </p:nvGraphicFramePr>
        <p:xfrm>
          <a:off x="1504440" y="1177200"/>
          <a:ext cx="9091080" cy="5040360"/>
        </p:xfrm>
        <a:graphic>
          <a:graphicData uri="http://schemas.openxmlformats.org/drawingml/2006/table">
            <a:tbl>
              <a:tblPr/>
              <a:tblGrid>
                <a:gridCol w="2094480"/>
                <a:gridCol w="2586960"/>
                <a:gridCol w="2557080"/>
                <a:gridCol w="1852560"/>
              </a:tblGrid>
              <a:tr h="1233360"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90080">
                <a:tc rowSpan="20">
                  <a:txBody>
                    <a:bodyPr lIns="8640" rIns="8640" tIns="864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ΠΕΛΛΑΣ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ΑΡΧΑΓΓΕΛΟΣ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ΔΥΤΙΚΟ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ΘΕΟΔΩΡΑΚΙ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ΕΔΕΣΣΑΣ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ΝΗΣΙ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ΛΟΥΤΡΑΚΙ-ΠΟΖΑΡ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ΝΟΤΙΑ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ΠΕΛΛΑΣ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ΑΘΥΡΑ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ΘΗΡΙΟΠΕΤΡΑ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ΕΔΕΣΣΑΣ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ΚΑΡΥΔΙΑ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ΟΡΜΑ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ΠΕΡΙΚΛΕΙΑ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ΠΕΛΛΑΣ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ΡΑΧΩΝΑ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ΙΔΑ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ΕΔΕΣΣΑΣ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ΚΕΡΑΣΙΑ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ΦΙΛΩΤΙΑ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ΣΑΡΑΚΙΝΟΙ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ΠΕΛΛΑΣ 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ΛΑΚΚΑ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ΦΟΥΣΤΑΝΗ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ΕΔΕΣΣΑΣ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ΒΡΥΤΤΑ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0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ΑΛΜΩΠΙΑΣ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ΠΡΟΔΡΟΜΟΣ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8640" rIns="8640" tIns="864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640" marR="864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52440" y="200520"/>
            <a:ext cx="11341800" cy="639000"/>
          </a:xfrm>
          <a:prstGeom prst="rect">
            <a:avLst/>
          </a:prstGeom>
          <a:noFill/>
          <a:ln w="0">
            <a:noFill/>
          </a:ln>
        </p:spPr>
        <p:txBody>
          <a:bodyPr lIns="10800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2600" strike="noStrike" u="none">
                <a:solidFill>
                  <a:srgbClr val="31506d"/>
                </a:solidFill>
                <a:effectLst/>
                <a:uFillTx/>
                <a:latin typeface="Calibri"/>
                <a:ea typeface="Calibri"/>
              </a:rPr>
              <a:t>Προγραμματισμός Νοεμβρίου</a:t>
            </a:r>
            <a:endParaRPr b="0" lang="el-G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8" name="Πίνακας 4"/>
          <p:cNvGraphicFramePr/>
          <p:nvPr/>
        </p:nvGraphicFramePr>
        <p:xfrm>
          <a:off x="1626480" y="1180440"/>
          <a:ext cx="9107640" cy="4771440"/>
        </p:xfrm>
        <a:graphic>
          <a:graphicData uri="http://schemas.openxmlformats.org/drawingml/2006/table">
            <a:tbl>
              <a:tblPr/>
              <a:tblGrid>
                <a:gridCol w="2071440"/>
                <a:gridCol w="2825280"/>
                <a:gridCol w="2344680"/>
                <a:gridCol w="1865520"/>
              </a:tblGrid>
              <a:tr h="1221840"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ΠΕ 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ΔΗΜΟΤΙΚΗ ΕΝΟΤΗΤΑ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ΟΙΚΙΣΜΟΣ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ΗΜΕΡΟΜΗΝΙΑ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</a:tr>
              <a:tr h="176760">
                <a:tc rowSpan="17">
                  <a:txBody>
                    <a:bodyPr lIns="10800" rIns="10800" tIns="108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ΘΕΣΣΑΛΟΝΙΚΗΣ</a:t>
                      </a:r>
                      <a:endParaRPr b="0" lang="el-G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ΘΕΡΜΗΣ/Δ.Ε. ΒΑΣΙΛΙΚΩΝ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ΒΑΣΙΛΙΚΑ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ΚΑΛΟΧΩΡΙΟΥ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ΚΑΛΟΧΩΡΙ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ΣΙΝΔΟΥ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ΣΙΝΔΟΣ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ΠΥΛΑΙΑΣ - ΧΟΡΤΙΑΤΗ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ΠΑΝΟΡΑΜΑ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ΑΝΑΤΟΛΙΚΟ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ΘΕΡΜΗΣ/Δ.Ε. ΒΑΣΙΛΙΚΩΝ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ΒΑΣΙΛΙΚΑ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ΣΙΝΔΟΥ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ΣΙΝΔΟΣ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ΚΟΡΔΕΛΙΟΥ - ΕΥΟΣΜΟΥ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ΕΥΟΣΜΟΣ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ΠΥΛΑΙΑΣ - ΧΟΡΤΙΑΤΗ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ΑΣΒΕΣΤΟΧΩΡΙ - ΧΟΡΤΙΑΤΗΣ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1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ΝΕΑΣ ΜΑΓΝΗΣΙΑΣ-ΔΙΑΒΑΤΩΝ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ΜΑΓΝΗΣΙΑ - ΔΙΑΒΑΤΑ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2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ΔΗΜΟΣ ΘΕΡΜΗΣ/Δ.Ε. ΜΙΚΡΑΣ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ΝΕΟ ΡΥΣΙΟ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Arial"/>
                        </a:rPr>
                        <a:t>17/11/2025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ΝΕΑΣ ΜΑΓΝΗΣΙΑΣ-ΔΙΑΒΑΤΩΝ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ΜΑΓΝΗΣΙΑ - ΔΙΑΒΑΤΑ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18/11/2025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ΧΑΛΚΗΔΟΝΑΣ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ΧΑΛΚΗΔΟΝΑ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ΧΑΛΑΣΤΡΑΣ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ΧΑΛΑΣΤΡΑ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9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ΔΕΛΤΑ/Δ.Ε. ΝΕΑΣ ΜΑΓΝΗΣΙΑΣ-ΔΙΑΒΑΤΩΝ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ΝΕΑ ΜΑΓΝΗΣΙΑ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21/11/2025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ΧΑΛΚΗΔΟΝΑΣ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ΧΑΛΚΗΔΟΝΑ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26/11/2025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6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l-G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ΔΗΜΟΣ ΠΥΛΑΙΑΣ - ΧΟΡΤΙΑΤΗ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1224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ΦΙΛΥΡΟ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10800" rIns="10800" tIns="108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27/11/2025</a:t>
                      </a:r>
                      <a:endParaRPr b="0" lang="el-G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0800" marR="108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" name="TextBox 3"/>
          <p:cNvSpPr/>
          <p:nvPr/>
        </p:nvSpPr>
        <p:spPr>
          <a:xfrm>
            <a:off x="-174600" y="3551400"/>
            <a:ext cx="1800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3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και 4</a:t>
            </a:r>
            <a:r>
              <a:rPr b="1" lang="el-GR" sz="1800" strike="noStrike" u="none" baseline="30000">
                <a:solidFill>
                  <a:srgbClr val="000000"/>
                </a:solidFill>
                <a:effectLst/>
                <a:uFillTx/>
                <a:latin typeface="Calibri"/>
              </a:rPr>
              <a:t>η</a:t>
            </a:r>
            <a:r>
              <a:rPr b="1" lang="el-G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 Υ.Πε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3E485FC6DCA4398A3D89E92A8B6B9" ma:contentTypeVersion="17" ma:contentTypeDescription="Create a new document." ma:contentTypeScope="" ma:versionID="0ab895728ec228df17147f48cbe92fba">
  <xsd:schema xmlns:xsd="http://www.w3.org/2001/XMLSchema" xmlns:xs="http://www.w3.org/2001/XMLSchema" xmlns:p="http://schemas.microsoft.com/office/2006/metadata/properties" xmlns:ns2="b92f9df2-9a3a-49cf-b639-5612beca5cf2" xmlns:ns3="24d3bdf8-858b-49a9-82ff-d25d85bbb972" targetNamespace="http://schemas.microsoft.com/office/2006/metadata/properties" ma:root="true" ma:fieldsID="292c4d9e23c4417f72a0bf7bbdc8839b" ns2:_="" ns3:_="">
    <xsd:import namespace="b92f9df2-9a3a-49cf-b639-5612beca5cf2"/>
    <xsd:import namespace="24d3bdf8-858b-49a9-82ff-d25d85bbb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f9df2-9a3a-49cf-b639-5612beca5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3bdf8-858b-49a9-82ff-d25d85bbb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18d4ba9-fbdb-4d43-8839-ebb8451e2d2a}" ma:internalName="TaxCatchAll" ma:showField="CatchAllData" ma:web="24d3bdf8-858b-49a9-82ff-d25d85bbb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2f9df2-9a3a-49cf-b639-5612beca5cf2">
      <Terms xmlns="http://schemas.microsoft.com/office/infopath/2007/PartnerControls"/>
    </lcf76f155ced4ddcb4097134ff3c332f>
    <TaxCatchAll xmlns="24d3bdf8-858b-49a9-82ff-d25d85bbb9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D0790-CA08-46C4-AD2C-5676F6382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f9df2-9a3a-49cf-b639-5612beca5cf2"/>
    <ds:schemaRef ds:uri="24d3bdf8-858b-49a9-82ff-d25d85bbb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F845A9-1CD0-483D-BB70-42CCA48ED3E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4d3bdf8-858b-49a9-82ff-d25d85bbb972"/>
    <ds:schemaRef ds:uri="b92f9df2-9a3a-49cf-b639-5612beca5cf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424F5C-ECE9-420F-9C7A-F363931E096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89256c7-9946-44df-b379-51beb93fd2d9}" enabled="1" method="Privilege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15356</TotalTime>
  <Application>LibreOffice/25.2.6.2$Windows_X86_64 LibreOffice_project/729c5bfe710f5eb71ed3bbde9e06a6065e9c6c5d</Application>
  <AppVersion>15.0000</AppVersion>
  <Words>5448</Words>
  <Paragraphs>3116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Konstantinos Takos</dc:creator>
  <dc:description/>
  <dc:language>el-GR</dc:language>
  <cp:lastModifiedBy/>
  <cp:lastPrinted>2025-11-07T09:53:41Z</cp:lastPrinted>
  <dcterms:modified xsi:type="dcterms:W3CDTF">2025-11-10T18:34:37Z</dcterms:modified>
  <cp:revision>108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0x010100AED3E485FC6DCA4398A3D89E92A8B6B9</vt:lpwstr>
  </property>
  <property fmtid="{D5CDD505-2E9C-101B-9397-08002B2CF9AE}" pid="3" name="MSIP_Label_589256c7-9946-44df-b379-51beb93fd2d9_ActionId">
    <vt:lpwstr>e4f49f37-c811-4683-9cd0-f9c7b4d5556b</vt:lpwstr>
  </property>
  <property fmtid="{D5CDD505-2E9C-101B-9397-08002B2CF9AE}" pid="4" name="MSIP_Label_589256c7-9946-44df-b379-51beb93fd2d9_ContentBits">
    <vt:lpwstr>0</vt:lpwstr>
  </property>
  <property fmtid="{D5CDD505-2E9C-101B-9397-08002B2CF9AE}" pid="5" name="MSIP_Label_589256c7-9946-44df-b379-51beb93fd2d9_Enabled">
    <vt:lpwstr>true</vt:lpwstr>
  </property>
  <property fmtid="{D5CDD505-2E9C-101B-9397-08002B2CF9AE}" pid="6" name="MSIP_Label_589256c7-9946-44df-b379-51beb93fd2d9_Method">
    <vt:lpwstr>Privileged</vt:lpwstr>
  </property>
  <property fmtid="{D5CDD505-2E9C-101B-9397-08002B2CF9AE}" pid="7" name="MSIP_Label_589256c7-9946-44df-b379-51beb93fd2d9_Name">
    <vt:lpwstr>589256c7-9946-44df-b379-51beb93fd2d9</vt:lpwstr>
  </property>
  <property fmtid="{D5CDD505-2E9C-101B-9397-08002B2CF9AE}" pid="8" name="MSIP_Label_589256c7-9946-44df-b379-51beb93fd2d9_SetDate">
    <vt:lpwstr>2023-04-07T05:23:23Z</vt:lpwstr>
  </property>
  <property fmtid="{D5CDD505-2E9C-101B-9397-08002B2CF9AE}" pid="9" name="MSIP_Label_589256c7-9946-44df-b379-51beb93fd2d9_SiteId">
    <vt:lpwstr>36da45f1-dd2c-4d1f-af13-5abe46b99921</vt:lpwstr>
  </property>
  <property fmtid="{D5CDD505-2E9C-101B-9397-08002B2CF9AE}" pid="10" name="MediaServiceImageTags">
    <vt:lpwstr/>
  </property>
  <property fmtid="{D5CDD505-2E9C-101B-9397-08002B2CF9AE}" pid="11" name="Notes">
    <vt:i4>4</vt:i4>
  </property>
  <property fmtid="{D5CDD505-2E9C-101B-9397-08002B2CF9AE}" pid="12" name="PresentationFormat">
    <vt:lpwstr>Ευρεία οθόνη</vt:lpwstr>
  </property>
  <property fmtid="{D5CDD505-2E9C-101B-9397-08002B2CF9AE}" pid="13" name="Slides">
    <vt:i4>64</vt:i4>
  </property>
</Properties>
</file>